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9601200" cy="12801600" type="A3"/>
  <p:notesSz cx="9939338" cy="143684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757"/>
    <a:srgbClr val="EFF5FB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828D20-DB28-4075-B1E2-56C65EEE6692}" v="17" dt="2023-07-13T06:27:35.6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252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shimi UMEMURA (URA, Yokohama City Univ.)" userId="S::umemura@yokohama-cu.ac.jp::1f33e6f2-b6d2-4220-ad75-9d4b15ee79d4" providerId="AD" clId="Web-{82828D20-DB28-4075-B1E2-56C65EEE6692}"/>
    <pc:docChg chg="modSld">
      <pc:chgData name="Yoshimi UMEMURA (URA, Yokohama City Univ.)" userId="S::umemura@yokohama-cu.ac.jp::1f33e6f2-b6d2-4220-ad75-9d4b15ee79d4" providerId="AD" clId="Web-{82828D20-DB28-4075-B1E2-56C65EEE6692}" dt="2023-07-13T06:27:35.630" v="13" actId="1076"/>
      <pc:docMkLst>
        <pc:docMk/>
      </pc:docMkLst>
      <pc:sldChg chg="modSp">
        <pc:chgData name="Yoshimi UMEMURA (URA, Yokohama City Univ.)" userId="S::umemura@yokohama-cu.ac.jp::1f33e6f2-b6d2-4220-ad75-9d4b15ee79d4" providerId="AD" clId="Web-{82828D20-DB28-4075-B1E2-56C65EEE6692}" dt="2023-07-13T06:27:35.630" v="13" actId="1076"/>
        <pc:sldMkLst>
          <pc:docMk/>
          <pc:sldMk cId="683872635" sldId="256"/>
        </pc:sldMkLst>
        <pc:spChg chg="mod">
          <ac:chgData name="Yoshimi UMEMURA (URA, Yokohama City Univ.)" userId="S::umemura@yokohama-cu.ac.jp::1f33e6f2-b6d2-4220-ad75-9d4b15ee79d4" providerId="AD" clId="Web-{82828D20-DB28-4075-B1E2-56C65EEE6692}" dt="2023-07-13T06:26:53.051" v="6" actId="20577"/>
          <ac:spMkLst>
            <pc:docMk/>
            <pc:sldMk cId="683872635" sldId="256"/>
            <ac:spMk id="43" creationId="{DECC2361-DB02-9E29-6E03-43A020FE846C}"/>
          </ac:spMkLst>
        </pc:spChg>
        <pc:spChg chg="mod">
          <ac:chgData name="Yoshimi UMEMURA (URA, Yokohama City Univ.)" userId="S::umemura@yokohama-cu.ac.jp::1f33e6f2-b6d2-4220-ad75-9d4b15ee79d4" providerId="AD" clId="Web-{82828D20-DB28-4075-B1E2-56C65EEE6692}" dt="2023-07-13T06:26:55.629" v="9" actId="20577"/>
          <ac:spMkLst>
            <pc:docMk/>
            <pc:sldMk cId="683872635" sldId="256"/>
            <ac:spMk id="54" creationId="{FF2B4263-33AA-FF87-9CC2-DBEC86163D23}"/>
          </ac:spMkLst>
        </pc:spChg>
        <pc:spChg chg="mod">
          <ac:chgData name="Yoshimi UMEMURA (URA, Yokohama City Univ.)" userId="S::umemura@yokohama-cu.ac.jp::1f33e6f2-b6d2-4220-ad75-9d4b15ee79d4" providerId="AD" clId="Web-{82828D20-DB28-4075-B1E2-56C65EEE6692}" dt="2023-07-13T06:27:32.270" v="12" actId="14100"/>
          <ac:spMkLst>
            <pc:docMk/>
            <pc:sldMk cId="683872635" sldId="256"/>
            <ac:spMk id="59" creationId="{E0DDEA3A-E077-BEDD-F77B-01F201FB470B}"/>
          </ac:spMkLst>
        </pc:spChg>
        <pc:picChg chg="mod">
          <ac:chgData name="Yoshimi UMEMURA (URA, Yokohama City Univ.)" userId="S::umemura@yokohama-cu.ac.jp::1f33e6f2-b6d2-4220-ad75-9d4b15ee79d4" providerId="AD" clId="Web-{82828D20-DB28-4075-B1E2-56C65EEE6692}" dt="2023-07-13T06:27:35.630" v="13" actId="1076"/>
          <ac:picMkLst>
            <pc:docMk/>
            <pc:sldMk cId="683872635" sldId="256"/>
            <ac:picMk id="5" creationId="{8B67FCB2-330E-8511-2F9C-F6DC3B1622F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F097-2D11-445D-93A1-B06D1CE00EF4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D933-C5E0-4E73-9980-1E32AE59F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397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F097-2D11-445D-93A1-B06D1CE00EF4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D933-C5E0-4E73-9980-1E32AE59F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228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F097-2D11-445D-93A1-B06D1CE00EF4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D933-C5E0-4E73-9980-1E32AE59F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670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F097-2D11-445D-93A1-B06D1CE00EF4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D933-C5E0-4E73-9980-1E32AE59F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766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F097-2D11-445D-93A1-B06D1CE00EF4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D933-C5E0-4E73-9980-1E32AE59F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84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F097-2D11-445D-93A1-B06D1CE00EF4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D933-C5E0-4E73-9980-1E32AE59F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87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F097-2D11-445D-93A1-B06D1CE00EF4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D933-C5E0-4E73-9980-1E32AE59F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6044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F097-2D11-445D-93A1-B06D1CE00EF4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D933-C5E0-4E73-9980-1E32AE59F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128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F097-2D11-445D-93A1-B06D1CE00EF4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D933-C5E0-4E73-9980-1E32AE59F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18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F097-2D11-445D-93A1-B06D1CE00EF4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D933-C5E0-4E73-9980-1E32AE59F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9736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DF097-2D11-445D-93A1-B06D1CE00EF4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ED933-C5E0-4E73-9980-1E32AE59F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386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DF097-2D11-445D-93A1-B06D1CE00EF4}" type="datetimeFigureOut">
              <a:rPr kumimoji="1" lang="ja-JP" altLang="en-US" smtClean="0"/>
              <a:t>2024/7/16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ED933-C5E0-4E73-9980-1E32AE59F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4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ycu_ura@yokohama-cu.ac.jp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0285ED2B-8A39-106C-0992-9242DE43264D}"/>
              </a:ext>
            </a:extLst>
          </p:cNvPr>
          <p:cNvSpPr/>
          <p:nvPr/>
        </p:nvSpPr>
        <p:spPr>
          <a:xfrm>
            <a:off x="13287" y="0"/>
            <a:ext cx="9587913" cy="7096249"/>
          </a:xfrm>
          <a:prstGeom prst="rect">
            <a:avLst/>
          </a:prstGeom>
          <a:solidFill>
            <a:srgbClr val="4A3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200"/>
              </a:spcBef>
            </a:pPr>
            <a:endParaRPr lang="en-US" altLang="ja-JP" sz="2000" b="1" spc="-169">
              <a:ln w="19050">
                <a:noFill/>
              </a:ln>
              <a:solidFill>
                <a:schemeClr val="bg1"/>
              </a:solidFill>
              <a:effectLst>
                <a:outerShdw blurRad="177800" dist="76200" dir="2700000" algn="tl" rotWithShape="0">
                  <a:prstClr val="black">
                    <a:alpha val="49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E8A506AD-7EB2-D643-4033-0E1B544E371F}"/>
              </a:ext>
            </a:extLst>
          </p:cNvPr>
          <p:cNvSpPr/>
          <p:nvPr/>
        </p:nvSpPr>
        <p:spPr>
          <a:xfrm>
            <a:off x="-1" y="12296575"/>
            <a:ext cx="9592342" cy="499714"/>
          </a:xfrm>
          <a:prstGeom prst="rect">
            <a:avLst/>
          </a:prstGeom>
          <a:solidFill>
            <a:srgbClr val="4A3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1013" b="1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C697437-7117-7D4C-A27E-7C717C9C0203}"/>
              </a:ext>
            </a:extLst>
          </p:cNvPr>
          <p:cNvSpPr txBox="1"/>
          <p:nvPr/>
        </p:nvSpPr>
        <p:spPr>
          <a:xfrm>
            <a:off x="2229908" y="12433827"/>
            <a:ext cx="1469906" cy="274732"/>
          </a:xfrm>
          <a:prstGeom prst="roundRect">
            <a:avLst>
              <a:gd name="adj" fmla="val 9346"/>
            </a:avLst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3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URA</a:t>
            </a:r>
            <a:r>
              <a:rPr lang="ja-JP" altLang="en-US" sz="1103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部門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90D9399-A36C-3A22-AC33-75A601CB32A8}"/>
              </a:ext>
            </a:extLst>
          </p:cNvPr>
          <p:cNvSpPr txBox="1"/>
          <p:nvPr/>
        </p:nvSpPr>
        <p:spPr>
          <a:xfrm>
            <a:off x="3373879" y="12320608"/>
            <a:ext cx="3997413" cy="446345"/>
          </a:xfrm>
          <a:prstGeom prst="roundRect">
            <a:avLst>
              <a:gd name="adj" fmla="val 9346"/>
            </a:avLst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0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✉</a:t>
            </a:r>
            <a:r>
              <a:rPr lang="en-US" altLang="ja-JP" sz="10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0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ycu_ura@yokohama-cu.ac.jp</a:t>
            </a:r>
            <a:endParaRPr lang="en-US" altLang="ja-JP" sz="1000" b="1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169"/>
              </a:spcBef>
            </a:pPr>
            <a:r>
              <a:rPr lang="ja-JP" altLang="en-US" sz="10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☎ </a:t>
            </a:r>
            <a:r>
              <a:rPr lang="en-US" altLang="ja-JP" sz="10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045-350-8322, 8208</a:t>
            </a:r>
            <a:r>
              <a:rPr lang="ja-JP" altLang="en-US" sz="10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／　内線（福浦）</a:t>
            </a:r>
            <a:r>
              <a:rPr lang="en-US" altLang="ja-JP" sz="10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3530, 3531</a:t>
            </a:r>
            <a:r>
              <a:rPr lang="ja-JP" altLang="en-US" sz="10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528DBE46-620C-7EDA-62D3-E5202213D058}"/>
              </a:ext>
            </a:extLst>
          </p:cNvPr>
          <p:cNvSpPr/>
          <p:nvPr/>
        </p:nvSpPr>
        <p:spPr>
          <a:xfrm>
            <a:off x="0" y="0"/>
            <a:ext cx="9601200" cy="12801600"/>
          </a:xfrm>
          <a:prstGeom prst="rect">
            <a:avLst/>
          </a:prstGeom>
          <a:noFill/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13"/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229DD511-E73F-89F5-D8B6-EBA1C107A00E}"/>
              </a:ext>
            </a:extLst>
          </p:cNvPr>
          <p:cNvSpPr/>
          <p:nvPr/>
        </p:nvSpPr>
        <p:spPr>
          <a:xfrm>
            <a:off x="2072265" y="2068827"/>
            <a:ext cx="5299027" cy="884078"/>
          </a:xfrm>
          <a:prstGeom prst="roundRect">
            <a:avLst>
              <a:gd name="adj" fmla="val 0"/>
            </a:avLst>
          </a:prstGeom>
          <a:noFill/>
        </p:spPr>
        <p:txBody>
          <a:bodyPr wrap="none" lIns="0" tIns="0" rIns="0" bIns="0" anchor="ctr" anchorCtr="1">
            <a:noAutofit/>
          </a:bodyPr>
          <a:lstStyle/>
          <a:p>
            <a:pPr algn="ctr"/>
            <a:endParaRPr lang="en-US" altLang="ja-JP" sz="6600" b="1" spc="-150">
              <a:ln w="19050">
                <a:noFill/>
              </a:ln>
              <a:solidFill>
                <a:schemeClr val="bg1"/>
              </a:solidFill>
              <a:effectLst>
                <a:outerShdw blurRad="177800" dist="76200" dir="2700000" algn="tl" rotWithShape="0">
                  <a:prstClr val="black">
                    <a:alpha val="49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9" name="図 38">
            <a:extLst>
              <a:ext uri="{FF2B5EF4-FFF2-40B4-BE49-F238E27FC236}">
                <a16:creationId xmlns:a16="http://schemas.microsoft.com/office/drawing/2014/main" id="{91B26432-83C9-A90D-F19E-E9630D70C36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78" t="4034" r="2492" b="3503"/>
          <a:stretch/>
        </p:blipFill>
        <p:spPr>
          <a:xfrm>
            <a:off x="2530097" y="1463923"/>
            <a:ext cx="4554292" cy="1875938"/>
          </a:xfrm>
          <a:prstGeom prst="rect">
            <a:avLst/>
          </a:prstGeom>
        </p:spPr>
      </p:pic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F3F29379-098D-9950-3063-A744DD3F6F23}"/>
              </a:ext>
            </a:extLst>
          </p:cNvPr>
          <p:cNvSpPr txBox="1"/>
          <p:nvPr/>
        </p:nvSpPr>
        <p:spPr>
          <a:xfrm>
            <a:off x="19626" y="4113871"/>
            <a:ext cx="9601200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ja-JP" altLang="en-US" sz="8800" b="1" spc="-300">
                <a:ln w="19050">
                  <a:noFill/>
                </a:ln>
                <a:solidFill>
                  <a:schemeClr val="accent4"/>
                </a:solidFill>
                <a:effectLst>
                  <a:outerShdw blurRad="177800" dist="76200" dir="2700000" algn="tl" rotWithShape="0">
                    <a:prstClr val="black">
                      <a:alpha val="49000"/>
                    </a:prstClr>
                  </a:outerShdw>
                </a:effectLst>
                <a:latin typeface="Meiryo UI"/>
                <a:ea typeface="Meiryo UI"/>
              </a:rPr>
              <a:t>公募はじまりました</a:t>
            </a:r>
            <a:r>
              <a:rPr lang="en-US" altLang="ja-JP" sz="8800" b="1" spc="-300">
                <a:ln w="19050">
                  <a:noFill/>
                </a:ln>
                <a:solidFill>
                  <a:schemeClr val="accent4"/>
                </a:solidFill>
                <a:effectLst>
                  <a:outerShdw blurRad="177800" dist="76200" dir="2700000" algn="tl" rotWithShape="0">
                    <a:prstClr val="black">
                      <a:alpha val="49000"/>
                    </a:prstClr>
                  </a:outerShdw>
                </a:effectLst>
                <a:latin typeface="Meiryo UI"/>
                <a:ea typeface="Meiryo UI"/>
              </a:rPr>
              <a:t>!</a:t>
            </a:r>
            <a:endParaRPr kumimoji="1" lang="ja-JP" altLang="en-US" sz="8800" spc="-300">
              <a:solidFill>
                <a:schemeClr val="accent4"/>
              </a:solidFill>
              <a:latin typeface="Meiryo UI"/>
              <a:ea typeface="Meiryo UI"/>
            </a:endParaRPr>
          </a:p>
        </p:txBody>
      </p: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EC6E9E32-935C-6AA5-1941-B108251D1AEE}"/>
              </a:ext>
            </a:extLst>
          </p:cNvPr>
          <p:cNvSpPr/>
          <p:nvPr/>
        </p:nvSpPr>
        <p:spPr>
          <a:xfrm>
            <a:off x="120864" y="10088057"/>
            <a:ext cx="4679735" cy="489898"/>
          </a:xfrm>
          <a:prstGeom prst="roundRect">
            <a:avLst>
              <a:gd name="adj" fmla="val 0"/>
            </a:avLst>
          </a:prstGeom>
          <a:solidFill>
            <a:srgbClr val="3660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27000" rIns="54000" bIns="27000" rtlCol="0" anchor="ctr"/>
          <a:lstStyle/>
          <a:p>
            <a:pPr algn="ctr"/>
            <a:r>
              <a:rPr lang="ja-JP" altLang="en-US" sz="2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>
                <a:solidFill>
                  <a:srgbClr val="FFC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応募資格</a:t>
            </a:r>
            <a:r>
              <a:rPr lang="ja-JP" altLang="en-US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をご確認ください</a:t>
            </a:r>
            <a:endParaRPr lang="ja-JP" altLang="en-US" sz="2400" b="1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ADB9529C-110D-79AB-2001-658BB8FAE95C}"/>
              </a:ext>
            </a:extLst>
          </p:cNvPr>
          <p:cNvSpPr/>
          <p:nvPr/>
        </p:nvSpPr>
        <p:spPr>
          <a:xfrm>
            <a:off x="120864" y="10573089"/>
            <a:ext cx="4679735" cy="1647716"/>
          </a:xfrm>
          <a:prstGeom prst="roundRect">
            <a:avLst>
              <a:gd name="adj" fmla="val 0"/>
            </a:avLst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000" tIns="81000" rIns="81000" bIns="81000" rtlCol="0" anchor="t"/>
          <a:lstStyle/>
          <a:p>
            <a:pPr marL="0" lvl="1">
              <a:lnSpc>
                <a:spcPct val="150000"/>
              </a:lnSpc>
              <a:buFont typeface="Arial" panose="020B0604020202020204" pitchFamily="34" charset="0"/>
            </a:pPr>
            <a:r>
              <a:rPr lang="ja-JP" altLang="en-US" sz="1400" b="1">
                <a:solidFill>
                  <a:schemeClr val="tx1">
                    <a:lumMod val="85000"/>
                    <a:lumOff val="15000"/>
                  </a:schemeClr>
                </a:solidFill>
                <a:latin typeface="Meiryo UI"/>
                <a:ea typeface="Meiryo UI"/>
              </a:rPr>
              <a:t>●本学で科研費に応募できる対象職名</a:t>
            </a:r>
            <a:endParaRPr lang="ja-JP" altLang="en-US" sz="1050">
              <a:solidFill>
                <a:schemeClr val="tx1">
                  <a:lumMod val="85000"/>
                  <a:lumOff val="15000"/>
                </a:schemeClr>
              </a:solidFill>
              <a:latin typeface="Meiryo UI"/>
              <a:ea typeface="Meiryo UI"/>
            </a:endParaRPr>
          </a:p>
        </p:txBody>
      </p:sp>
      <p:sp>
        <p:nvSpPr>
          <p:cNvPr id="43" name="四角形: 角を丸くする 42">
            <a:extLst>
              <a:ext uri="{FF2B5EF4-FFF2-40B4-BE49-F238E27FC236}">
                <a16:creationId xmlns:a16="http://schemas.microsoft.com/office/drawing/2014/main" id="{DECC2361-DB02-9E29-6E03-43A020FE846C}"/>
              </a:ext>
            </a:extLst>
          </p:cNvPr>
          <p:cNvSpPr/>
          <p:nvPr/>
        </p:nvSpPr>
        <p:spPr>
          <a:xfrm>
            <a:off x="120865" y="7730241"/>
            <a:ext cx="9377244" cy="2271478"/>
          </a:xfrm>
          <a:prstGeom prst="roundRect">
            <a:avLst>
              <a:gd name="adj" fmla="val 0"/>
            </a:avLst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000" tIns="81000" rIns="81000" bIns="81000" rtlCol="0" anchor="t"/>
          <a:lstStyle/>
          <a:p>
            <a:pPr marL="0" lvl="1">
              <a:spcBef>
                <a:spcPts val="600"/>
              </a:spcBef>
              <a:buFont typeface="Arial" panose="020B0604020202020204" pitchFamily="34" charset="0"/>
            </a:pP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０）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e-Rad 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へ登録</a:t>
            </a:r>
            <a: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本学での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e-Rad 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登録のない場合は、各キャンパス担当まで登録申請書をご提出ください。</a:t>
            </a:r>
          </a:p>
          <a:p>
            <a:pPr marL="0" lvl="1">
              <a:spcBef>
                <a:spcPts val="600"/>
              </a:spcBef>
            </a:pP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提出から応募可能になるまで２</a:t>
            </a:r>
            <a:r>
              <a:rPr lang="en-US" altLang="ja-JP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３日かかります。他機関で</a:t>
            </a:r>
            <a:r>
              <a:rPr lang="en-US" altLang="ja-JP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e-Rad</a:t>
            </a:r>
            <a:r>
              <a:rPr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en-US" altLang="ja-JP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</a:t>
            </a:r>
            <a:r>
              <a:rPr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を取得済の方も対象です。</a:t>
            </a:r>
            <a:endParaRPr lang="en-US" altLang="ja-JP" sz="1200" dirty="0">
              <a:solidFill>
                <a:schemeClr val="tx1">
                  <a:lumMod val="85000"/>
                  <a:lumOff val="1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1">
              <a:spcBef>
                <a:spcPts val="600"/>
              </a:spcBef>
              <a:buFont typeface="Arial" panose="020B0604020202020204" pitchFamily="34" charset="0"/>
            </a:pP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１）公募要領⼊⼿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日本学術振興会のウェブページから最新の様式をダウンロード下さい。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1">
              <a:spcBef>
                <a:spcPts val="600"/>
              </a:spcBef>
              <a:buFont typeface="Arial" panose="020B0604020202020204" pitchFamily="34" charset="0"/>
            </a:pPr>
            <a:r>
              <a:rPr lang="ja-JP" altLang="en-US" sz="1400" b="1" dirty="0">
                <a:solidFill>
                  <a:schemeClr val="tx1"/>
                </a:solidFill>
                <a:latin typeface="Meiryo UI"/>
                <a:ea typeface="Meiryo UI"/>
              </a:rPr>
              <a:t>２）応募書類提出</a:t>
            </a:r>
            <a:r>
              <a:rPr lang="en-US" altLang="ja-JP" sz="1200" dirty="0">
                <a:solidFill>
                  <a:schemeClr val="tx1"/>
                </a:solidFill>
                <a:latin typeface="Meiryo UI"/>
                <a:ea typeface="Meiryo UI"/>
              </a:rPr>
              <a:t>	</a:t>
            </a:r>
            <a:r>
              <a:rPr lang="ja-JP" altLang="en-US" sz="1200" b="1" dirty="0">
                <a:solidFill>
                  <a:srgbClr val="C00000"/>
                </a:solidFill>
                <a:latin typeface="Meiryo UI"/>
                <a:ea typeface="Meiryo UI"/>
              </a:rPr>
              <a:t>学内締切：</a:t>
            </a:r>
            <a:r>
              <a:rPr lang="en-US" altLang="ja-JP" sz="1200" b="1" dirty="0">
                <a:solidFill>
                  <a:srgbClr val="C00000"/>
                </a:solidFill>
                <a:latin typeface="Meiryo UI"/>
                <a:ea typeface="Meiryo UI"/>
              </a:rPr>
              <a:t>8</a:t>
            </a:r>
            <a:r>
              <a:rPr lang="ja-JP" altLang="en-US" sz="1200" b="1" dirty="0">
                <a:solidFill>
                  <a:srgbClr val="C00000"/>
                </a:solidFill>
                <a:latin typeface="Meiryo UI"/>
                <a:ea typeface="Meiryo UI"/>
              </a:rPr>
              <a:t>月</a:t>
            </a:r>
            <a:r>
              <a:rPr lang="en-US" altLang="ja-JP" sz="1200" b="1" dirty="0">
                <a:solidFill>
                  <a:srgbClr val="C00000"/>
                </a:solidFill>
                <a:latin typeface="Meiryo UI"/>
                <a:ea typeface="Meiryo UI"/>
              </a:rPr>
              <a:t>28</a:t>
            </a:r>
            <a:r>
              <a:rPr lang="ja-JP" altLang="en-US" sz="1200" b="1" dirty="0">
                <a:solidFill>
                  <a:srgbClr val="C00000"/>
                </a:solidFill>
                <a:latin typeface="Meiryo UI"/>
                <a:ea typeface="Meiryo UI"/>
              </a:rPr>
              <a:t>（水）</a:t>
            </a:r>
            <a:endParaRPr lang="en-US" altLang="ja-JP" sz="1200" b="1" dirty="0">
              <a:solidFill>
                <a:srgbClr val="C00000"/>
              </a:solidFill>
              <a:latin typeface="Meiryo UI"/>
              <a:ea typeface="Meiryo UI"/>
            </a:endParaRPr>
          </a:p>
          <a:p>
            <a:pPr marL="0" lvl="1">
              <a:spcBef>
                <a:spcPts val="600"/>
              </a:spcBef>
              <a:buFont typeface="Arial" panose="020B0604020202020204" pitchFamily="34" charset="0"/>
            </a:pP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科研費電子申請システムにて提出（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ID 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とパスワードは、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e-Rad 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と共通）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lvl="1">
              <a:spcBef>
                <a:spcPts val="600"/>
              </a:spcBef>
              <a:buFont typeface="Arial" panose="020B0604020202020204" pitchFamily="34" charset="0"/>
            </a:pP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提出後、事務によるチェックで不備等がある場合は差し戻しますので、修正の上、再度提出して下さい。</a:t>
            </a:r>
          </a:p>
          <a:p>
            <a:pPr marL="0" lvl="1">
              <a:spcBef>
                <a:spcPts val="600"/>
              </a:spcBef>
            </a:pPr>
            <a:r>
              <a:rPr lang="ja-JP" altLang="en-US" sz="1400" b="1" dirty="0">
                <a:solidFill>
                  <a:schemeClr val="tx1"/>
                </a:solidFill>
                <a:latin typeface="Meiryo UI"/>
                <a:ea typeface="Meiryo UI"/>
              </a:rPr>
              <a:t>３）機関承認</a:t>
            </a:r>
            <a:r>
              <a:rPr lang="en-US" altLang="ja-JP" sz="1200" dirty="0">
                <a:solidFill>
                  <a:schemeClr val="tx1"/>
                </a:solidFill>
                <a:latin typeface="Meiryo UI"/>
                <a:ea typeface="Meiryo UI"/>
              </a:rPr>
              <a:t>		</a:t>
            </a:r>
            <a:r>
              <a:rPr lang="en-US" altLang="ja-JP" sz="1200" b="1" dirty="0">
                <a:solidFill>
                  <a:srgbClr val="C00000"/>
                </a:solidFill>
                <a:latin typeface="Meiryo UI"/>
                <a:ea typeface="Meiryo UI"/>
              </a:rPr>
              <a:t>9</a:t>
            </a:r>
            <a:r>
              <a:rPr lang="ja-JP" altLang="en-US" sz="1200" b="1" dirty="0">
                <a:solidFill>
                  <a:srgbClr val="C00000"/>
                </a:solidFill>
                <a:latin typeface="Meiryo UI"/>
                <a:ea typeface="Meiryo UI"/>
              </a:rPr>
              <a:t>月</a:t>
            </a:r>
            <a:r>
              <a:rPr lang="en-US" altLang="ja-JP" sz="1200" b="1" dirty="0">
                <a:solidFill>
                  <a:srgbClr val="C00000"/>
                </a:solidFill>
                <a:latin typeface="Meiryo UI"/>
                <a:ea typeface="Meiryo UI"/>
              </a:rPr>
              <a:t>17</a:t>
            </a:r>
            <a:r>
              <a:rPr lang="ja-JP" altLang="en-US" sz="1200" b="1" dirty="0">
                <a:solidFill>
                  <a:srgbClr val="C00000"/>
                </a:solidFill>
                <a:latin typeface="Meiryo UI"/>
                <a:ea typeface="Meiryo UI"/>
              </a:rPr>
              <a:t>日（火）正午</a:t>
            </a:r>
            <a:endParaRPr lang="en-US" altLang="ja-JP" sz="1200" b="1" dirty="0">
              <a:solidFill>
                <a:schemeClr val="tx1"/>
              </a:solidFill>
              <a:latin typeface="Meiryo UI"/>
              <a:ea typeface="Meiryo UI"/>
            </a:endParaRPr>
          </a:p>
          <a:p>
            <a:pPr marL="0" lvl="1">
              <a:spcBef>
                <a:spcPts val="600"/>
              </a:spcBef>
            </a:pP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200" dirty="0">
                <a:solidFill>
                  <a:schemeClr val="tx1"/>
                </a:solidFill>
                <a:latin typeface="Meiryo UI"/>
                <a:ea typeface="Meiryo UI"/>
              </a:rPr>
              <a:t>承認後の差戻しは原則できません。＊</a:t>
            </a:r>
            <a:r>
              <a:rPr lang="en-US" altLang="ja-JP" sz="1200" dirty="0">
                <a:solidFill>
                  <a:schemeClr val="tx1"/>
                </a:solidFill>
                <a:latin typeface="Meiryo UI"/>
                <a:ea typeface="Meiryo UI"/>
              </a:rPr>
              <a:t>JSPS</a:t>
            </a:r>
            <a:r>
              <a:rPr lang="ja-JP" altLang="en-US" sz="1200" dirty="0">
                <a:solidFill>
                  <a:schemeClr val="tx1"/>
                </a:solidFill>
                <a:latin typeface="Meiryo UI"/>
                <a:ea typeface="Meiryo UI"/>
              </a:rPr>
              <a:t>締切は</a:t>
            </a:r>
            <a:r>
              <a:rPr lang="en-US" altLang="ja-JP" sz="1200" dirty="0">
                <a:solidFill>
                  <a:schemeClr val="tx1"/>
                </a:solidFill>
                <a:latin typeface="Meiryo UI"/>
                <a:ea typeface="Meiryo UI"/>
              </a:rPr>
              <a:t>9/18(16</a:t>
            </a:r>
            <a:r>
              <a:rPr lang="ja-JP" altLang="en-US" sz="1200" dirty="0">
                <a:solidFill>
                  <a:schemeClr val="tx1"/>
                </a:solidFill>
                <a:latin typeface="Meiryo UI"/>
                <a:ea typeface="Meiryo UI"/>
              </a:rPr>
              <a:t>時半</a:t>
            </a:r>
            <a:r>
              <a:rPr lang="en-US" altLang="ja-JP" sz="1200" dirty="0">
                <a:solidFill>
                  <a:schemeClr val="tx1"/>
                </a:solidFill>
                <a:latin typeface="Meiryo UI"/>
                <a:ea typeface="Meiryo UI"/>
              </a:rPr>
              <a:t>)</a:t>
            </a:r>
            <a:r>
              <a:rPr lang="ja-JP" altLang="en-US" sz="1200" dirty="0">
                <a:solidFill>
                  <a:schemeClr val="tx1"/>
                </a:solidFill>
                <a:latin typeface="Meiryo UI"/>
                <a:ea typeface="Meiryo UI"/>
              </a:rPr>
              <a:t>です。</a:t>
            </a:r>
          </a:p>
          <a:p>
            <a:pPr marL="0" lvl="1">
              <a:spcBef>
                <a:spcPts val="600"/>
              </a:spcBef>
            </a:pPr>
            <a:endParaRPr lang="ja-JP" altLang="en-US" sz="1200" b="1" dirty="0">
              <a:solidFill>
                <a:srgbClr val="C00000"/>
              </a:solidFill>
              <a:latin typeface="Meiryo UI"/>
              <a:ea typeface="Meiryo UI"/>
            </a:endParaRPr>
          </a:p>
        </p:txBody>
      </p:sp>
      <p:graphicFrame>
        <p:nvGraphicFramePr>
          <p:cNvPr id="44" name="表 115">
            <a:extLst>
              <a:ext uri="{FF2B5EF4-FFF2-40B4-BE49-F238E27FC236}">
                <a16:creationId xmlns:a16="http://schemas.microsoft.com/office/drawing/2014/main" id="{C614D7D1-0922-6801-FA0F-B14F5D04BE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692958"/>
              </p:ext>
            </p:extLst>
          </p:nvPr>
        </p:nvGraphicFramePr>
        <p:xfrm>
          <a:off x="193224" y="10973298"/>
          <a:ext cx="4564510" cy="115899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64376">
                  <a:extLst>
                    <a:ext uri="{9D8B030D-6E8A-4147-A177-3AD203B41FA5}">
                      <a16:colId xmlns:a16="http://schemas.microsoft.com/office/drawing/2014/main" val="135310000"/>
                    </a:ext>
                  </a:extLst>
                </a:gridCol>
                <a:gridCol w="1100134">
                  <a:extLst>
                    <a:ext uri="{9D8B030D-6E8A-4147-A177-3AD203B41FA5}">
                      <a16:colId xmlns:a16="http://schemas.microsoft.com/office/drawing/2014/main" val="2971191398"/>
                    </a:ext>
                  </a:extLst>
                </a:gridCol>
              </a:tblGrid>
              <a:tr h="564633">
                <a:tc>
                  <a:txBody>
                    <a:bodyPr/>
                    <a:lstStyle/>
                    <a:p>
                      <a:pPr marL="0" lvl="1"/>
                      <a:r>
                        <a:rPr lang="ja-JP" altLang="en-US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①専任教員（教授、准教授、講師、助教、助手）、</a:t>
                      </a:r>
                      <a:endParaRPr lang="en-US" altLang="ja-JP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lvl="1"/>
                      <a:r>
                        <a:rPr lang="ja-JP" altLang="en-US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②特別契約教員、⑫</a:t>
                      </a:r>
                      <a:r>
                        <a:rPr lang="en-US" altLang="ja-JP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PE </a:t>
                      </a:r>
                      <a:r>
                        <a:rPr lang="ja-JP" altLang="en-US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インストラクター、⑬特別教員 </a:t>
                      </a:r>
                      <a:endParaRPr lang="en-US" altLang="ja-JP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34032757"/>
                  </a:ext>
                </a:extLst>
              </a:tr>
              <a:tr h="564633">
                <a:tc>
                  <a:txBody>
                    <a:bodyPr/>
                    <a:lstStyle/>
                    <a:p>
                      <a:pPr marL="0" lvl="1"/>
                      <a:r>
                        <a:rPr lang="zh-TW" altLang="en-US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③指導診療医、④客員教員、⑤特任教員、</a:t>
                      </a:r>
                      <a:endParaRPr lang="en-US" altLang="zh-TW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lvl="1"/>
                      <a:r>
                        <a:rPr lang="zh-TW" altLang="en-US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⑥客員</a:t>
                      </a:r>
                      <a:r>
                        <a:rPr lang="ja-JP" altLang="en-US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研究員</a:t>
                      </a:r>
                      <a:r>
                        <a:rPr lang="zh-TW" altLang="en-US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、⑦特別研究員</a:t>
                      </a:r>
                      <a:r>
                        <a:rPr lang="en-US" altLang="ja-JP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(PD)</a:t>
                      </a:r>
                      <a:r>
                        <a:rPr lang="zh-TW" altLang="en-US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、⑧共同研究員、</a:t>
                      </a:r>
                      <a:endParaRPr lang="en-US" altLang="zh-TW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lvl="1"/>
                      <a:r>
                        <a:rPr lang="zh-TW" altLang="en-US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⑨博士研究員、⑩技術吏員、⑪</a:t>
                      </a:r>
                      <a:r>
                        <a:rPr lang="ja-JP" altLang="en-US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一般・有期職員、⑭学長</a:t>
                      </a:r>
                      <a:endParaRPr lang="en-US" altLang="ja-JP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受入担当教員の承認が必要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10096988"/>
                  </a:ext>
                </a:extLst>
              </a:tr>
            </a:tbl>
          </a:graphicData>
        </a:graphic>
      </p:graphicFrame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9347401B-7B3B-78A6-6A3F-2A312F385DB8}"/>
              </a:ext>
            </a:extLst>
          </p:cNvPr>
          <p:cNvSpPr/>
          <p:nvPr/>
        </p:nvSpPr>
        <p:spPr>
          <a:xfrm>
            <a:off x="120865" y="7222685"/>
            <a:ext cx="9377243" cy="489898"/>
          </a:xfrm>
          <a:prstGeom prst="roundRect">
            <a:avLst>
              <a:gd name="adj" fmla="val 0"/>
            </a:avLst>
          </a:prstGeom>
          <a:solidFill>
            <a:srgbClr val="3660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27000" rIns="54000" bIns="27000" rtlCol="0" anchor="ctr"/>
          <a:lstStyle/>
          <a:p>
            <a:pPr algn="ctr"/>
            <a:r>
              <a:rPr lang="ja-JP" altLang="en-US" sz="2400" b="1">
                <a:solidFill>
                  <a:srgbClr val="FFC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申請の流れ</a:t>
            </a:r>
          </a:p>
        </p:txBody>
      </p:sp>
      <p:pic>
        <p:nvPicPr>
          <p:cNvPr id="46" name="図 45">
            <a:extLst>
              <a:ext uri="{FF2B5EF4-FFF2-40B4-BE49-F238E27FC236}">
                <a16:creationId xmlns:a16="http://schemas.microsoft.com/office/drawing/2014/main" id="{8C1E2B3A-F4C6-BB5E-A136-8A91A3CB43A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002" y="10235727"/>
            <a:ext cx="1616771" cy="1616771"/>
          </a:xfrm>
          <a:prstGeom prst="rect">
            <a:avLst/>
          </a:prstGeom>
        </p:spPr>
      </p:pic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ABC45F90-FD9B-4937-97F3-ABD2E5D0A0AE}"/>
              </a:ext>
            </a:extLst>
          </p:cNvPr>
          <p:cNvGrpSpPr/>
          <p:nvPr/>
        </p:nvGrpSpPr>
        <p:grpSpPr>
          <a:xfrm>
            <a:off x="7153789" y="7805026"/>
            <a:ext cx="2418477" cy="2132525"/>
            <a:chOff x="6464571" y="2703315"/>
            <a:chExt cx="2135608" cy="1882474"/>
          </a:xfrm>
        </p:grpSpPr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id="{2AF1C592-CCE2-92EF-F2B0-845116009674}"/>
                </a:ext>
              </a:extLst>
            </p:cNvPr>
            <p:cNvSpPr txBox="1"/>
            <p:nvPr/>
          </p:nvSpPr>
          <p:spPr>
            <a:xfrm>
              <a:off x="6530913" y="2976117"/>
              <a:ext cx="1885111" cy="3757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b="1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学内〆切</a:t>
              </a:r>
            </a:p>
          </p:txBody>
        </p:sp>
        <p:sp>
          <p:nvSpPr>
            <p:cNvPr id="52" name="楕円 51">
              <a:extLst>
                <a:ext uri="{FF2B5EF4-FFF2-40B4-BE49-F238E27FC236}">
                  <a16:creationId xmlns:a16="http://schemas.microsoft.com/office/drawing/2014/main" id="{7AAFC222-A4F8-FA5E-32B6-512D9FEF0DEB}"/>
                </a:ext>
              </a:extLst>
            </p:cNvPr>
            <p:cNvSpPr/>
            <p:nvPr/>
          </p:nvSpPr>
          <p:spPr>
            <a:xfrm>
              <a:off x="6554048" y="2703315"/>
              <a:ext cx="1882474" cy="1882474"/>
            </a:xfrm>
            <a:prstGeom prst="ellipse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3200" b="1"/>
            </a:p>
          </p:txBody>
        </p: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5515F16E-FFE7-E550-5F02-68BA50C2E8DB}"/>
                </a:ext>
              </a:extLst>
            </p:cNvPr>
            <p:cNvSpPr txBox="1"/>
            <p:nvPr/>
          </p:nvSpPr>
          <p:spPr>
            <a:xfrm>
              <a:off x="6464571" y="3184812"/>
              <a:ext cx="2135608" cy="1113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4800" b="1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8</a:t>
              </a:r>
              <a:r>
                <a:rPr lang="en-US" altLang="ja-JP" sz="2400" b="1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/</a:t>
              </a:r>
              <a:r>
                <a:rPr lang="en-US" altLang="ja-JP" sz="4800" b="1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28</a:t>
              </a:r>
              <a:r>
                <a:rPr lang="en-US" altLang="ja-JP" sz="1600" b="1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lang="ja-JP" altLang="en-US" sz="1600" b="1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水</a:t>
              </a:r>
              <a:r>
                <a:rPr lang="en-US" altLang="ja-JP" sz="1600" b="1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br>
                <a:rPr lang="en-US" altLang="ja-JP" sz="2400" b="1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endParaRPr lang="en-US" altLang="ja-JP" sz="28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id="{FF2B4263-33AA-FF87-9CC2-DBEC86163D23}"/>
                </a:ext>
              </a:extLst>
            </p:cNvPr>
            <p:cNvSpPr txBox="1"/>
            <p:nvPr/>
          </p:nvSpPr>
          <p:spPr>
            <a:xfrm>
              <a:off x="6586279" y="3843435"/>
              <a:ext cx="1850243" cy="51620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ja-JP" altLang="en-US" sz="1600" b="1" dirty="0">
                  <a:latin typeface="Meiryo UI"/>
                  <a:ea typeface="Meiryo UI"/>
                </a:rPr>
                <a:t>機関承認日</a:t>
              </a:r>
              <a:endParaRPr lang="en-US" altLang="ja-JP" sz="1600" b="1" dirty="0">
                <a:latin typeface="Meiryo UI"/>
                <a:ea typeface="Meiryo UI"/>
              </a:endParaRPr>
            </a:p>
            <a:p>
              <a:pPr algn="ctr"/>
              <a:r>
                <a:rPr lang="ja-JP" altLang="en-US" sz="1600" b="1" dirty="0">
                  <a:latin typeface="Meiryo UI"/>
                  <a:ea typeface="Meiryo UI"/>
                </a:rPr>
                <a:t>９</a:t>
              </a:r>
              <a:r>
                <a:rPr lang="en-US" altLang="ja-JP" sz="1600" b="1" dirty="0">
                  <a:latin typeface="Meiryo UI"/>
                  <a:ea typeface="Meiryo UI"/>
                </a:rPr>
                <a:t>/17</a:t>
              </a:r>
              <a:r>
                <a:rPr lang="ja-JP" altLang="en-US" sz="1400" b="1" dirty="0">
                  <a:latin typeface="Meiryo UI"/>
                  <a:ea typeface="Meiryo UI"/>
                </a:rPr>
                <a:t>（火）</a:t>
              </a:r>
              <a:r>
                <a:rPr lang="ja-JP" altLang="en-US" sz="1600" b="1" dirty="0">
                  <a:latin typeface="Meiryo UI"/>
                  <a:ea typeface="Meiryo UI"/>
                </a:rPr>
                <a:t>正午</a:t>
              </a:r>
              <a:endParaRPr lang="ja-JP" sz="2000" dirty="0"/>
            </a:p>
          </p:txBody>
        </p:sp>
      </p:grp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5B521AD8-5071-0CD4-AA4C-E9B919326794}"/>
              </a:ext>
            </a:extLst>
          </p:cNvPr>
          <p:cNvSpPr txBox="1"/>
          <p:nvPr/>
        </p:nvSpPr>
        <p:spPr>
          <a:xfrm>
            <a:off x="-81037" y="1029680"/>
            <a:ext cx="960563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ja-JP" altLang="en-US" sz="2800" b="1" spc="-300" dirty="0">
                <a:ln w="19050">
                  <a:noFill/>
                </a:ln>
                <a:solidFill>
                  <a:schemeClr val="bg1"/>
                </a:solidFill>
                <a:effectLst>
                  <a:outerShdw blurRad="177800" dist="76200" dir="2700000" algn="tl" rotWithShape="0">
                    <a:prstClr val="black">
                      <a:alpha val="49000"/>
                    </a:prstClr>
                  </a:outerShdw>
                </a:effectLst>
                <a:latin typeface="Meiryo UI"/>
                <a:ea typeface="Meiryo UI"/>
              </a:rPr>
              <a:t>令和７年度</a:t>
            </a:r>
            <a:endParaRPr kumimoji="1" lang="ja-JP" altLang="en-US" sz="4000" spc="-300" dirty="0">
              <a:solidFill>
                <a:schemeClr val="accent4"/>
              </a:solidFill>
              <a:latin typeface="Meiryo UI"/>
              <a:ea typeface="Meiryo UI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E0DDEA3A-E077-BEDD-F77B-01F201FB470B}"/>
              </a:ext>
            </a:extLst>
          </p:cNvPr>
          <p:cNvSpPr txBox="1"/>
          <p:nvPr/>
        </p:nvSpPr>
        <p:spPr>
          <a:xfrm>
            <a:off x="5030088" y="11858418"/>
            <a:ext cx="28099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800" b="1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「科研費」のページ</a:t>
            </a:r>
            <a:r>
              <a:rPr lang="ja-JP" altLang="en-US" sz="1100" b="1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（学内専用）</a:t>
            </a:r>
            <a:endParaRPr lang="ja-JP" altLang="en-US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A633618D-480B-5F70-CBF1-EA963A530C39}"/>
              </a:ext>
            </a:extLst>
          </p:cNvPr>
          <p:cNvSpPr txBox="1"/>
          <p:nvPr/>
        </p:nvSpPr>
        <p:spPr>
          <a:xfrm>
            <a:off x="-19626" y="5465570"/>
            <a:ext cx="9646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基盤</a:t>
            </a:r>
            <a:r>
              <a:rPr kumimoji="1" lang="en-US" altLang="ja-JP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kumimoji="1" lang="ja-JP" altLang="en-US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･</a:t>
            </a:r>
            <a:r>
              <a:rPr kumimoji="1" lang="en-US" altLang="ja-JP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  <a:r>
              <a:rPr kumimoji="1" lang="ja-JP" altLang="en-US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･</a:t>
            </a:r>
            <a:r>
              <a:rPr kumimoji="1" lang="en-US" altLang="ja-JP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</a:t>
            </a:r>
            <a:r>
              <a:rPr kumimoji="1" lang="ja-JP" altLang="en-US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、若手、挑戦的研究、学変</a:t>
            </a:r>
            <a:r>
              <a:rPr kumimoji="1" lang="en-US" altLang="ja-JP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r>
              <a:rPr kumimoji="1" lang="ja-JP" altLang="en-US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（公募研究）、研究成果公開、奨励研究ほか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81E123DC-AC6E-96C0-B266-6E77B4259594}"/>
              </a:ext>
            </a:extLst>
          </p:cNvPr>
          <p:cNvSpPr txBox="1"/>
          <p:nvPr/>
        </p:nvSpPr>
        <p:spPr>
          <a:xfrm>
            <a:off x="7181829" y="10352256"/>
            <a:ext cx="2052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応募の詳細はこちら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03A5892C-1D48-13A1-4B12-02015DC985BA}"/>
              </a:ext>
            </a:extLst>
          </p:cNvPr>
          <p:cNvSpPr txBox="1"/>
          <p:nvPr/>
        </p:nvSpPr>
        <p:spPr>
          <a:xfrm>
            <a:off x="6712625" y="10280108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/>
              <a:t>☜</a:t>
            </a:r>
          </a:p>
        </p:txBody>
      </p:sp>
      <p:pic>
        <p:nvPicPr>
          <p:cNvPr id="5" name="図 4" descr="図形&#10;&#10;中程度の精度で自動的に生成された説明">
            <a:extLst>
              <a:ext uri="{FF2B5EF4-FFF2-40B4-BE49-F238E27FC236}">
                <a16:creationId xmlns:a16="http://schemas.microsoft.com/office/drawing/2014/main" id="{8B67FCB2-330E-8511-2F9C-F6DC3B1622F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624" y="10765138"/>
            <a:ext cx="1836222" cy="1940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872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CB35C3B93FBDB4A9500DF0BE13B093C" ma:contentTypeVersion="10" ma:contentTypeDescription="新しいドキュメントを作成します。" ma:contentTypeScope="" ma:versionID="b970bd59c5f49aadccd5c9b0191604cb">
  <xsd:schema xmlns:xsd="http://www.w3.org/2001/XMLSchema" xmlns:xs="http://www.w3.org/2001/XMLSchema" xmlns:p="http://schemas.microsoft.com/office/2006/metadata/properties" xmlns:ns2="3b6534f0-a1d6-4a87-8096-8708aab3421f" xmlns:ns3="df916e96-800c-47cd-b82b-072abe203b52" targetNamespace="http://schemas.microsoft.com/office/2006/metadata/properties" ma:root="true" ma:fieldsID="aef10f2ed2ccc8d986c4ad895c23d45e" ns2:_="" ns3:_="">
    <xsd:import namespace="3b6534f0-a1d6-4a87-8096-8708aab3421f"/>
    <xsd:import namespace="df916e96-800c-47cd-b82b-072abe203b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6534f0-a1d6-4a87-8096-8708aab342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916e96-800c-47cd-b82b-072abe203b5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D2C499-F16D-48EA-8399-7BCDBF27507F}"/>
</file>

<file path=customXml/itemProps2.xml><?xml version="1.0" encoding="utf-8"?>
<ds:datastoreItem xmlns:ds="http://schemas.openxmlformats.org/officeDocument/2006/customXml" ds:itemID="{8E7407EA-D3C2-4CDE-98EF-243D951C12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3028A1-EB95-4B50-BDFE-5730612F3F9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</TotalTime>
  <Words>346</Words>
  <Application>Microsoft Office PowerPoint</Application>
  <PresentationFormat>A3 297x420 mm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Yoshimi UMEMURA, URA</dc:creator>
  <cp:lastModifiedBy>有賀　小百合（横浜市大 研究基盤課）</cp:lastModifiedBy>
  <cp:revision>3</cp:revision>
  <cp:lastPrinted>2023-07-07T04:02:25Z</cp:lastPrinted>
  <dcterms:created xsi:type="dcterms:W3CDTF">2023-07-07T02:55:55Z</dcterms:created>
  <dcterms:modified xsi:type="dcterms:W3CDTF">2024-07-16T05:25:11Z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0x0101000CB35C3B93FBDB4A9500DF0BE13B093C</vt:lpwstr>
  </property>
</Properties>
</file>