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</p:sldIdLst>
  <p:sldSz cx="7561263" cy="10693400"/>
  <p:notesSz cx="6735763" cy="9866313"/>
  <p:defaultTextStyle>
    <a:defPPr>
      <a:defRPr lang="ja-JP"/>
    </a:defPPr>
    <a:lvl1pPr marL="0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65221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30441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1995662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660883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26103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3991324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656544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321765" algn="l" defTabSz="1330441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CEB"/>
    <a:srgbClr val="FF0066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/>
  </p:normalViewPr>
  <p:slideViewPr>
    <p:cSldViewPr showGuides="1">
      <p:cViewPr varScale="1">
        <p:scale>
          <a:sx n="44" d="100"/>
          <a:sy n="44" d="100"/>
        </p:scale>
        <p:origin x="2178" y="66"/>
      </p:cViewPr>
      <p:guideLst>
        <p:guide orient="horz" pos="3368"/>
        <p:guide pos="23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5" cy="229215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1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5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3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9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60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2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9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56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21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07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5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24038" y="448036"/>
            <a:ext cx="1000292" cy="95374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1851" y="448036"/>
            <a:ext cx="2876168" cy="95374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51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92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1"/>
            <a:ext cx="6427075" cy="2123828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5" cy="2339181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6522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3044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956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608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261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9913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6565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217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1851" y="2608992"/>
            <a:ext cx="1937573" cy="737646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85445" y="2608992"/>
            <a:ext cx="1938885" cy="737646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9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40"/>
            <a:ext cx="3340871" cy="99755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5221" indent="0">
              <a:buNone/>
              <a:defRPr sz="2900" b="1"/>
            </a:lvl2pPr>
            <a:lvl3pPr marL="1330441" indent="0">
              <a:buNone/>
              <a:defRPr sz="2600" b="1"/>
            </a:lvl3pPr>
            <a:lvl4pPr marL="1995662" indent="0">
              <a:buNone/>
              <a:defRPr sz="2300" b="1"/>
            </a:lvl4pPr>
            <a:lvl5pPr marL="2660883" indent="0">
              <a:buNone/>
              <a:defRPr sz="2300" b="1"/>
            </a:lvl5pPr>
            <a:lvl6pPr marL="3326103" indent="0">
              <a:buNone/>
              <a:defRPr sz="2300" b="1"/>
            </a:lvl6pPr>
            <a:lvl7pPr marL="3991324" indent="0">
              <a:buNone/>
              <a:defRPr sz="2300" b="1"/>
            </a:lvl7pPr>
            <a:lvl8pPr marL="4656544" indent="0">
              <a:buNone/>
              <a:defRPr sz="2300" b="1"/>
            </a:lvl8pPr>
            <a:lvl9pPr marL="5321765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6"/>
            <a:ext cx="3340871" cy="616108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5221" indent="0">
              <a:buNone/>
              <a:defRPr sz="2900" b="1"/>
            </a:lvl2pPr>
            <a:lvl3pPr marL="1330441" indent="0">
              <a:buNone/>
              <a:defRPr sz="2600" b="1"/>
            </a:lvl3pPr>
            <a:lvl4pPr marL="1995662" indent="0">
              <a:buNone/>
              <a:defRPr sz="2300" b="1"/>
            </a:lvl4pPr>
            <a:lvl5pPr marL="2660883" indent="0">
              <a:buNone/>
              <a:defRPr sz="2300" b="1"/>
            </a:lvl5pPr>
            <a:lvl6pPr marL="3326103" indent="0">
              <a:buNone/>
              <a:defRPr sz="2300" b="1"/>
            </a:lvl6pPr>
            <a:lvl7pPr marL="3991324" indent="0">
              <a:buNone/>
              <a:defRPr sz="2300" b="1"/>
            </a:lvl7pPr>
            <a:lvl8pPr marL="4656544" indent="0">
              <a:buNone/>
              <a:defRPr sz="2300" b="1"/>
            </a:lvl8pPr>
            <a:lvl9pPr marL="5321765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6"/>
            <a:ext cx="3342183" cy="6161081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52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6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7"/>
            <a:ext cx="2487604" cy="1811938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7" cy="9126521"/>
          </a:xfrm>
        </p:spPr>
        <p:txBody>
          <a:bodyPr/>
          <a:lstStyle>
            <a:lvl1pPr>
              <a:defRPr sz="47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2100"/>
            </a:lvl1pPr>
            <a:lvl2pPr marL="665221" indent="0">
              <a:buNone/>
              <a:defRPr sz="1700"/>
            </a:lvl2pPr>
            <a:lvl3pPr marL="1330441" indent="0">
              <a:buNone/>
              <a:defRPr sz="1400"/>
            </a:lvl3pPr>
            <a:lvl4pPr marL="1995662" indent="0">
              <a:buNone/>
              <a:defRPr sz="1300"/>
            </a:lvl4pPr>
            <a:lvl5pPr marL="2660883" indent="0">
              <a:buNone/>
              <a:defRPr sz="1300"/>
            </a:lvl5pPr>
            <a:lvl6pPr marL="3326103" indent="0">
              <a:buNone/>
              <a:defRPr sz="1300"/>
            </a:lvl6pPr>
            <a:lvl7pPr marL="3991324" indent="0">
              <a:buNone/>
              <a:defRPr sz="1300"/>
            </a:lvl7pPr>
            <a:lvl8pPr marL="4656544" indent="0">
              <a:buNone/>
              <a:defRPr sz="1300"/>
            </a:lvl8pPr>
            <a:lvl9pPr marL="5321765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96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1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6"/>
            <a:ext cx="4536758" cy="6416040"/>
          </a:xfrm>
        </p:spPr>
        <p:txBody>
          <a:bodyPr/>
          <a:lstStyle>
            <a:lvl1pPr marL="0" indent="0">
              <a:buNone/>
              <a:defRPr sz="4700"/>
            </a:lvl1pPr>
            <a:lvl2pPr marL="665221" indent="0">
              <a:buNone/>
              <a:defRPr sz="4000"/>
            </a:lvl2pPr>
            <a:lvl3pPr marL="1330441" indent="0">
              <a:buNone/>
              <a:defRPr sz="3500"/>
            </a:lvl3pPr>
            <a:lvl4pPr marL="1995662" indent="0">
              <a:buNone/>
              <a:defRPr sz="2900"/>
            </a:lvl4pPr>
            <a:lvl5pPr marL="2660883" indent="0">
              <a:buNone/>
              <a:defRPr sz="2900"/>
            </a:lvl5pPr>
            <a:lvl6pPr marL="3326103" indent="0">
              <a:buNone/>
              <a:defRPr sz="2900"/>
            </a:lvl6pPr>
            <a:lvl7pPr marL="3991324" indent="0">
              <a:buNone/>
              <a:defRPr sz="2900"/>
            </a:lvl7pPr>
            <a:lvl8pPr marL="4656544" indent="0">
              <a:buNone/>
              <a:defRPr sz="2900"/>
            </a:lvl8pPr>
            <a:lvl9pPr marL="5321765" indent="0">
              <a:buNone/>
              <a:defRPr sz="29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9"/>
          </a:xfrm>
        </p:spPr>
        <p:txBody>
          <a:bodyPr/>
          <a:lstStyle>
            <a:lvl1pPr marL="0" indent="0">
              <a:buNone/>
              <a:defRPr sz="2100"/>
            </a:lvl1pPr>
            <a:lvl2pPr marL="665221" indent="0">
              <a:buNone/>
              <a:defRPr sz="1700"/>
            </a:lvl2pPr>
            <a:lvl3pPr marL="1330441" indent="0">
              <a:buNone/>
              <a:defRPr sz="1400"/>
            </a:lvl3pPr>
            <a:lvl4pPr marL="1995662" indent="0">
              <a:buNone/>
              <a:defRPr sz="1300"/>
            </a:lvl4pPr>
            <a:lvl5pPr marL="2660883" indent="0">
              <a:buNone/>
              <a:defRPr sz="1300"/>
            </a:lvl5pPr>
            <a:lvl6pPr marL="3326103" indent="0">
              <a:buNone/>
              <a:defRPr sz="1300"/>
            </a:lvl6pPr>
            <a:lvl7pPr marL="3991324" indent="0">
              <a:buNone/>
              <a:defRPr sz="1300"/>
            </a:lvl7pPr>
            <a:lvl8pPr marL="4656544" indent="0">
              <a:buNone/>
              <a:defRPr sz="1300"/>
            </a:lvl8pPr>
            <a:lvl9pPr marL="5321765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0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133044" tIns="66522" rIns="133044" bIns="665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1"/>
          </a:xfrm>
          <a:prstGeom prst="rect">
            <a:avLst/>
          </a:prstGeom>
        </p:spPr>
        <p:txBody>
          <a:bodyPr vert="horz" lIns="133044" tIns="66522" rIns="133044" bIns="665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133044" tIns="66522" rIns="133044" bIns="6652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B66B-C85F-4B4D-9CC7-04CA433F27E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3" y="9911199"/>
            <a:ext cx="2394400" cy="569325"/>
          </a:xfrm>
          <a:prstGeom prst="rect">
            <a:avLst/>
          </a:prstGeom>
        </p:spPr>
        <p:txBody>
          <a:bodyPr vert="horz" lIns="133044" tIns="66522" rIns="133044" bIns="6652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5"/>
          </a:xfrm>
          <a:prstGeom prst="rect">
            <a:avLst/>
          </a:prstGeom>
        </p:spPr>
        <p:txBody>
          <a:bodyPr vert="horz" lIns="133044" tIns="66522" rIns="133044" bIns="6652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875F-3F57-4D41-9BA0-12B92D3C23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5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30441" rtl="0" eaLnBrk="1" latinLnBrk="0" hangingPunct="1">
        <a:spcBef>
          <a:spcPct val="0"/>
        </a:spcBef>
        <a:buNone/>
        <a:defRPr kumimoji="1" sz="6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8915" indent="-498915" algn="l" defTabSz="1330441" rtl="0" eaLnBrk="1" latinLnBrk="0" hangingPunct="1">
        <a:spcBef>
          <a:spcPct val="20000"/>
        </a:spcBef>
        <a:buFont typeface="Arial" pitchFamily="34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984" indent="-415763" algn="l" defTabSz="1330441" rtl="0" eaLnBrk="1" latinLnBrk="0" hangingPunct="1">
        <a:spcBef>
          <a:spcPct val="20000"/>
        </a:spcBef>
        <a:buFont typeface="Arial" pitchFamily="34" charset="0"/>
        <a:buChar char="–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63052" indent="-332610" algn="l" defTabSz="1330441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28272" indent="-332610" algn="l" defTabSz="1330441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93493" indent="-332610" algn="l" defTabSz="1330441" rtl="0" eaLnBrk="1" latinLnBrk="0" hangingPunct="1">
        <a:spcBef>
          <a:spcPct val="20000"/>
        </a:spcBef>
        <a:buFont typeface="Arial" pitchFamily="34" charset="0"/>
        <a:buChar char="»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8714" indent="-332610" algn="l" defTabSz="1330441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23934" indent="-332610" algn="l" defTabSz="1330441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89155" indent="-332610" algn="l" defTabSz="1330441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654375" indent="-332610" algn="l" defTabSz="1330441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5221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30441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95662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60883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26103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91324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56544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21765" algn="l" defTabSz="1330441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白黒の写真にテキストが書いてあるスクリーンショットの画面&#10;&#10;低い精度で自動的に生成された説明">
            <a:extLst>
              <a:ext uri="{FF2B5EF4-FFF2-40B4-BE49-F238E27FC236}">
                <a16:creationId xmlns:a16="http://schemas.microsoft.com/office/drawing/2014/main" id="{769D3A13-4FD4-6997-D3E8-0D859685A603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4" y="106363"/>
            <a:ext cx="7152195" cy="10480675"/>
          </a:xfrm>
          <a:prstGeom prst="rect">
            <a:avLst/>
          </a:prstGeom>
          <a:noFill/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6532BB5-9227-557D-1129-B9B6A01A5F60}"/>
              </a:ext>
            </a:extLst>
          </p:cNvPr>
          <p:cNvSpPr/>
          <p:nvPr/>
        </p:nvSpPr>
        <p:spPr>
          <a:xfrm>
            <a:off x="457900" y="1530276"/>
            <a:ext cx="6898759" cy="3240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 defTabSz="1302643"/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最初はオンライン開催ということで、不安もありましたが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ja-JP" altLang="en-US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がん相談支援センターで使い方を習い、</a:t>
            </a:r>
            <a:r>
              <a:rPr lang="en-US" altLang="ja-JP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なんとかなりました。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ja-JP" altLang="en-US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まず、最初の</a:t>
            </a:r>
            <a:r>
              <a:rPr lang="en-US" altLang="ja-JP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分くらいは看護師、管理栄養士、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en-US" altLang="ja-JP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臨床検査技師など病院スタッフによる専門的な講座があり、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その後茶話会といった流れで、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お互いの意見交換や講座に対する質疑応答があり、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9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en-US" altLang="ja-JP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時間があっという間に過ぎてしまいました。</a:t>
            </a:r>
            <a:endParaRPr lang="en-US" altLang="ja-JP" sz="20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50083E4-A22B-2EC0-B2E3-F2D7B30F3637}"/>
              </a:ext>
            </a:extLst>
          </p:cNvPr>
          <p:cNvSpPr/>
          <p:nvPr/>
        </p:nvSpPr>
        <p:spPr>
          <a:xfrm>
            <a:off x="584479" y="5025168"/>
            <a:ext cx="6645600" cy="12582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 defTabSz="1302643"/>
            <a:r>
              <a:rPr lang="ja-JP" altLang="en-US" sz="1943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参加者の方々と話すことで、みなさん同じような症状で</a:t>
            </a:r>
            <a:endParaRPr lang="en-US" altLang="ja-JP" sz="1943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1943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苦しんでいるのだな、とか食事等について悩みがあるのだなと</a:t>
            </a:r>
            <a:endParaRPr lang="en-US" altLang="ja-JP" sz="1943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1943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わかり、元気や勇気づけられました。</a:t>
            </a:r>
            <a:endParaRPr lang="en-US" altLang="ja-JP" sz="1943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BEF8CE4-27B7-DC24-4671-87D3DDA05446}"/>
              </a:ext>
            </a:extLst>
          </p:cNvPr>
          <p:cNvSpPr/>
          <p:nvPr/>
        </p:nvSpPr>
        <p:spPr>
          <a:xfrm>
            <a:off x="584479" y="6779368"/>
            <a:ext cx="6645600" cy="12649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 defTabSz="1302643"/>
            <a:r>
              <a:rPr lang="ja-JP" altLang="en-US" sz="1943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また、サロンを主催しているがん相談支援センターでは</a:t>
            </a:r>
            <a:endParaRPr lang="en-US" altLang="ja-JP" sz="1943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1943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病気のことや仕事のことなど専門の相談員に相談できるので</a:t>
            </a:r>
            <a:endParaRPr lang="en-US" altLang="ja-JP" sz="1943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r>
              <a:rPr lang="ja-JP" altLang="en-US" sz="1943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まず一人で悩まずに相談されてみたらと思いました。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07E759-F095-1220-A6EE-2AD0D0C44C71}"/>
              </a:ext>
            </a:extLst>
          </p:cNvPr>
          <p:cNvSpPr txBox="1"/>
          <p:nvPr/>
        </p:nvSpPr>
        <p:spPr>
          <a:xfrm>
            <a:off x="584479" y="8070646"/>
            <a:ext cx="6645600" cy="12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02643"/>
            <a:r>
              <a:rPr lang="ja-JP" altLang="en-US" sz="194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そして、さくらサロンに参加してみてください。</a:t>
            </a:r>
            <a:endParaRPr lang="en-US" altLang="ja-JP" sz="194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302643"/>
            <a:endParaRPr lang="en-US" altLang="ja-JP" sz="6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 defTabSz="1302643"/>
            <a:endParaRPr lang="en-US" altLang="ja-JP" sz="194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 defTabSz="1302643"/>
            <a:endParaRPr lang="en-US" altLang="ja-JP" sz="120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 defTabSz="1302643"/>
            <a:r>
              <a:rPr lang="en-US" altLang="ja-JP" sz="194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ja-JP" altLang="en-US" sz="194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さん　</a:t>
            </a:r>
            <a:r>
              <a:rPr lang="en-US" altLang="ja-JP" sz="194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94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　男性・がん患者</a:t>
            </a:r>
            <a:endParaRPr lang="en-US" altLang="ja-JP" sz="1940" b="1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3D32BEB-0E44-9D59-77A6-CAE9980B9929}"/>
              </a:ext>
            </a:extLst>
          </p:cNvPr>
          <p:cNvGrpSpPr/>
          <p:nvPr/>
        </p:nvGrpSpPr>
        <p:grpSpPr>
          <a:xfrm>
            <a:off x="1456116" y="356051"/>
            <a:ext cx="4649030" cy="1169382"/>
            <a:chOff x="1456116" y="106362"/>
            <a:chExt cx="4649030" cy="1423914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DEF41FA3-0EC1-267A-9409-F38FC8B677CD}"/>
                </a:ext>
              </a:extLst>
            </p:cNvPr>
            <p:cNvSpPr/>
            <p:nvPr/>
          </p:nvSpPr>
          <p:spPr>
            <a:xfrm>
              <a:off x="1456116" y="106362"/>
              <a:ext cx="4649030" cy="1423914"/>
            </a:xfrm>
            <a:prstGeom prst="roundRect">
              <a:avLst/>
            </a:prstGeom>
            <a:solidFill>
              <a:srgbClr val="FBDCE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22CFB6E-208E-9069-BF6F-26EE31EB4521}"/>
                </a:ext>
              </a:extLst>
            </p:cNvPr>
            <p:cNvSpPr txBox="1"/>
            <p:nvPr/>
          </p:nvSpPr>
          <p:spPr>
            <a:xfrm>
              <a:off x="1456116" y="237429"/>
              <a:ext cx="4649030" cy="1161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オンライン形式のさくらサロンに</a:t>
              </a:r>
              <a:endParaRPr lang="en-US" altLang="ja-JP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参加された方からの声</a:t>
              </a:r>
              <a:endParaRPr lang="en-US" altLang="ja-JP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29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>2011-02-25T04:29:00+00:00</IntlLangReviewDate>
    <PrimaryImageGen xmlns="1119c2e5-8fb9-4d5f-baf1-202c530f2c34">true</PrimaryImageGen>
    <TPInstallLocation xmlns="1119c2e5-8fb9-4d5f-baf1-202c530f2c34" xsi:nil="true"/>
    <IntlLangReview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IntlLangReviewer xmlns="1119c2e5-8fb9-4d5f-baf1-202c530f2c34" xsi:nil="true"/>
    <OpenTemplate xmlns="1119c2e5-8fb9-4d5f-baf1-202c530f2c34">true</OpenTemplate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>2011-02-25T04:29:00+00:00</LastModifiedDateTime>
    <LastPublishResultLookup xmlns="1119c2e5-8fb9-4d5f-baf1-202c530f2c34" xsi:nil="true"/>
    <LegacyData xmlns="1119c2e5-8fb9-4d5f-baf1-202c530f2c34" xsi:nil="true"/>
    <TPLaunchHelpLink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SourceTitle xmlns="1119c2e5-8fb9-4d5f-baf1-202c530f2c34" xsi:nil="true"/>
    <HandoffToMSDN xmlns="1119c2e5-8fb9-4d5f-baf1-202c530f2c34">2011-02-25T04:29:00+00:00</HandoffToMSDN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406120</Value>
      <Value>450844</Value>
    </PublishStatusLookup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FAREAST\kaorisat</DisplayName>
        <AccountId>71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ApprovedManual</ApprovalStatus>
    <TPNamespace xmlns="1119c2e5-8fb9-4d5f-baf1-202c530f2c34" xsi:nil="true"/>
    <TemplateTemplateType xmlns="1119c2e5-8fb9-4d5f-baf1-202c530f2c34">PowerPoint Design Template</TemplateTemplateType>
    <UANotes xmlns="1119c2e5-8fb9-4d5f-baf1-202c530f2c34" xsi:nil="true"/>
    <ThumbnailAssetId xmlns="1119c2e5-8fb9-4d5f-baf1-202c530f2c34" xsi:nil="true"/>
    <AssetId xmlns="1119c2e5-8fb9-4d5f-baf1-202c530f2c34">TP102560077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>2011-02-25T04:29:00+00:00</PlannedPubDate>
    <PolicheckWords xmlns="1119c2e5-8fb9-4d5f-baf1-202c530f2c34" xsi:nil="true"/>
    <TPCommandLine xmlns="1119c2e5-8fb9-4d5f-baf1-202c530f2c34" xsi:nil="true"/>
    <CrawlForDependencies xmlns="1119c2e5-8fb9-4d5f-baf1-202c530f2c34">false</CrawlForDependencies>
    <MarketSpecific xmlns="1119c2e5-8fb9-4d5f-baf1-202c530f2c34">false</MarketSpecific>
    <LastHandOff xmlns="1119c2e5-8fb9-4d5f-baf1-202c530f2c34" xsi:nil="true"/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2100-01-01T08:00:00+00:00</AssetExpire>
    <AssetStart xmlns="1119c2e5-8fb9-4d5f-baf1-202c530f2c34">2010-02-25T05:00:00+00:00</AssetStart>
    <TPExecutable xmlns="1119c2e5-8fb9-4d5f-baf1-202c530f2c34" xsi:nil="true"/>
    <FriendlyTitle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>false</LocManualTestRequired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132669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E9554-8E89-44F1-A3E3-1C3CF6BBE60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119c2e5-8fb9-4d5f-baf1-202c530f2c3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C174A2-50EA-4154-83DB-ABC379D36E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0B465-D57B-4C58-AF48-5986DC351E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ビジネスレター2</Template>
  <TotalTime>227</TotalTime>
  <Words>195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センター病院　管理部　患者総合サポート課　がん包括センター担当</dc:creator>
  <cp:lastModifiedBy>センター病院　管理部　患者総合サポート課　がん包括センター担当</cp:lastModifiedBy>
  <cp:revision>7</cp:revision>
  <dcterms:created xsi:type="dcterms:W3CDTF">2023-09-25T05:04:24Z</dcterms:created>
  <dcterms:modified xsi:type="dcterms:W3CDTF">2024-04-03T08:04:25Z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