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5"/>
  </p:notesMasterIdLst>
  <p:handoutMasterIdLst>
    <p:handoutMasterId r:id="rId26"/>
  </p:handoutMasterIdLst>
  <p:sldIdLst>
    <p:sldId id="256" r:id="rId2"/>
    <p:sldId id="257" r:id="rId3"/>
    <p:sldId id="258" r:id="rId4"/>
    <p:sldId id="259" r:id="rId5"/>
    <p:sldId id="260" r:id="rId6"/>
    <p:sldId id="262" r:id="rId7"/>
    <p:sldId id="261" r:id="rId8"/>
    <p:sldId id="263" r:id="rId9"/>
    <p:sldId id="269" r:id="rId10"/>
    <p:sldId id="264" r:id="rId11"/>
    <p:sldId id="265" r:id="rId12"/>
    <p:sldId id="270" r:id="rId13"/>
    <p:sldId id="271" r:id="rId14"/>
    <p:sldId id="266" r:id="rId15"/>
    <p:sldId id="267" r:id="rId16"/>
    <p:sldId id="268" r:id="rId17"/>
    <p:sldId id="272" r:id="rId18"/>
    <p:sldId id="276" r:id="rId19"/>
    <p:sldId id="273" r:id="rId20"/>
    <p:sldId id="274" r:id="rId21"/>
    <p:sldId id="275" r:id="rId22"/>
    <p:sldId id="277" r:id="rId23"/>
    <p:sldId id="278" r:id="rId2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64" autoAdjust="0"/>
  </p:normalViewPr>
  <p:slideViewPr>
    <p:cSldViewPr snapToGrid="0">
      <p:cViewPr varScale="1">
        <p:scale>
          <a:sx n="80" d="100"/>
          <a:sy n="80" d="100"/>
        </p:scale>
        <p:origin x="1758" y="78"/>
      </p:cViewPr>
      <p:guideLst/>
    </p:cSldViewPr>
  </p:slideViewPr>
  <p:notesTextViewPr>
    <p:cViewPr>
      <p:scale>
        <a:sx n="1" d="1"/>
        <a:sy n="1" d="1"/>
      </p:scale>
      <p:origin x="0" y="0"/>
    </p:cViewPr>
  </p:notesTextViewPr>
  <p:notesViewPr>
    <p:cSldViewPr snapToGrid="0">
      <p:cViewPr varScale="1">
        <p:scale>
          <a:sx n="81" d="100"/>
          <a:sy n="81" d="100"/>
        </p:scale>
        <p:origin x="111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95844CF9-F024-495C-B292-387ED5D6C04D}" type="datetimeFigureOut">
              <a:rPr kumimoji="1" lang="ja-JP" altLang="en-US" smtClean="0"/>
              <a:t>2017/6/1</a:t>
            </a:fld>
            <a:endParaRPr kumimoji="1" lang="ja-JP" altLang="en-US"/>
          </a:p>
        </p:txBody>
      </p:sp>
      <p:sp>
        <p:nvSpPr>
          <p:cNvPr id="4" name="フッター プレースホルダー 3"/>
          <p:cNvSpPr>
            <a:spLocks noGrp="1"/>
          </p:cNvSpPr>
          <p:nvPr>
            <p:ph type="ftr" sz="quarter" idx="2"/>
          </p:nvPr>
        </p:nvSpPr>
        <p:spPr>
          <a:xfrm>
            <a:off x="2" y="9440649"/>
            <a:ext cx="2949786" cy="498691"/>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9"/>
            <a:ext cx="2949786" cy="498691"/>
          </a:xfrm>
          <a:prstGeom prst="rect">
            <a:avLst/>
          </a:prstGeom>
        </p:spPr>
        <p:txBody>
          <a:bodyPr vert="horz" lIns="91559" tIns="45779" rIns="91559" bIns="45779" rtlCol="0" anchor="b"/>
          <a:lstStyle>
            <a:lvl1pPr algn="r">
              <a:defRPr sz="1200"/>
            </a:lvl1pPr>
          </a:lstStyle>
          <a:p>
            <a:fld id="{974D79DF-6B7D-4AD1-8E45-1CD2C75654D6}" type="slidenum">
              <a:rPr kumimoji="1" lang="ja-JP" altLang="en-US" smtClean="0"/>
              <a:t>‹#›</a:t>
            </a:fld>
            <a:endParaRPr kumimoji="1" lang="ja-JP" altLang="en-US"/>
          </a:p>
        </p:txBody>
      </p:sp>
    </p:spTree>
    <p:extLst>
      <p:ext uri="{BB962C8B-B14F-4D97-AF65-F5344CB8AC3E}">
        <p14:creationId xmlns:p14="http://schemas.microsoft.com/office/powerpoint/2010/main" val="2488227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529" cy="497525"/>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082" y="0"/>
            <a:ext cx="2950529" cy="497525"/>
          </a:xfrm>
          <a:prstGeom prst="rect">
            <a:avLst/>
          </a:prstGeom>
        </p:spPr>
        <p:txBody>
          <a:bodyPr vert="horz" lIns="91559" tIns="45779" rIns="91559" bIns="45779" rtlCol="0"/>
          <a:lstStyle>
            <a:lvl1pPr algn="r">
              <a:defRPr sz="1200"/>
            </a:lvl1pPr>
          </a:lstStyle>
          <a:p>
            <a:fld id="{E0E8AA12-C77B-412F-BE91-29D40E405A70}" type="datetimeFigureOut">
              <a:rPr kumimoji="1" lang="ja-JP" altLang="en-US" smtClean="0"/>
              <a:t>2017/6/1</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403" y="4782902"/>
            <a:ext cx="5446396" cy="3913425"/>
          </a:xfrm>
          <a:prstGeom prst="rect">
            <a:avLst/>
          </a:prstGeom>
        </p:spPr>
        <p:txBody>
          <a:bodyPr vert="horz" lIns="91559" tIns="45779" rIns="91559" bIns="4577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1813"/>
            <a:ext cx="2950529" cy="497525"/>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082" y="9441813"/>
            <a:ext cx="2950529" cy="497525"/>
          </a:xfrm>
          <a:prstGeom prst="rect">
            <a:avLst/>
          </a:prstGeom>
        </p:spPr>
        <p:txBody>
          <a:bodyPr vert="horz" lIns="91559" tIns="45779" rIns="91559" bIns="45779" rtlCol="0" anchor="b"/>
          <a:lstStyle>
            <a:lvl1pPr algn="r">
              <a:defRPr sz="1200"/>
            </a:lvl1pPr>
          </a:lstStyle>
          <a:p>
            <a:fld id="{4F78563A-4BB3-45CF-8D87-3538C4A09F89}" type="slidenum">
              <a:rPr kumimoji="1" lang="ja-JP" altLang="en-US" smtClean="0"/>
              <a:t>‹#›</a:t>
            </a:fld>
            <a:endParaRPr kumimoji="1" lang="ja-JP" altLang="en-US"/>
          </a:p>
        </p:txBody>
      </p:sp>
    </p:spTree>
    <p:extLst>
      <p:ext uri="{BB962C8B-B14F-4D97-AF65-F5344CB8AC3E}">
        <p14:creationId xmlns:p14="http://schemas.microsoft.com/office/powerpoint/2010/main" val="2018839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a:t>
            </a:fld>
            <a:endParaRPr kumimoji="1" lang="ja-JP" altLang="en-US"/>
          </a:p>
        </p:txBody>
      </p:sp>
    </p:spTree>
    <p:extLst>
      <p:ext uri="{BB962C8B-B14F-4D97-AF65-F5344CB8AC3E}">
        <p14:creationId xmlns:p14="http://schemas.microsoft.com/office/powerpoint/2010/main" val="281597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ステップ２として、リスクの見積の実施については別紙</a:t>
            </a:r>
            <a:r>
              <a:rPr kumimoji="1" lang="en-US" altLang="ja-JP" dirty="0" smtClean="0"/>
              <a:t>1</a:t>
            </a:r>
            <a:r>
              <a:rPr kumimoji="1" lang="ja-JP" altLang="en-US" dirty="0" err="1" smtClean="0"/>
              <a:t>、ｐ</a:t>
            </a:r>
            <a:r>
              <a:rPr kumimoji="1" lang="en-US" altLang="ja-JP" dirty="0" smtClean="0"/>
              <a:t>5</a:t>
            </a:r>
            <a:r>
              <a:rPr kumimoji="1" lang="ja-JP" altLang="en-US" dirty="0" smtClean="0"/>
              <a:t>に記載のとおりいろいろな方法があります。</a:t>
            </a:r>
            <a:endParaRPr kumimoji="1" lang="en-US" altLang="ja-JP" dirty="0" smtClean="0"/>
          </a:p>
          <a:p>
            <a:r>
              <a:rPr kumimoji="1" lang="ja-JP" altLang="en-US" dirty="0" smtClean="0"/>
              <a:t>その中で今回、環境管理部会ではコントロールバンティングを採用します。</a:t>
            </a:r>
            <a:endParaRPr kumimoji="1" lang="en-US" altLang="ja-JP" dirty="0" smtClean="0"/>
          </a:p>
          <a:p>
            <a:r>
              <a:rPr kumimoji="1" lang="ja-JP" altLang="en-US" dirty="0" smtClean="0"/>
              <a:t>コントロール・バンティングとは化学物資の情報をもとにＷＥＢ上で手順に従い記載していくやり方です。</a:t>
            </a:r>
            <a:endParaRPr kumimoji="1" lang="en-US" altLang="ja-JP" dirty="0" smtClean="0"/>
          </a:p>
          <a:p>
            <a:r>
              <a:rPr kumimoji="1" lang="ja-JP" altLang="en-US" dirty="0" smtClean="0"/>
              <a:t>実際の方法を見ていきましょう。</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10</a:t>
            </a:fld>
            <a:endParaRPr kumimoji="1" lang="ja-JP" altLang="en-US"/>
          </a:p>
        </p:txBody>
      </p:sp>
    </p:spTree>
    <p:extLst>
      <p:ext uri="{BB962C8B-B14F-4D97-AF65-F5344CB8AC3E}">
        <p14:creationId xmlns:p14="http://schemas.microsoft.com/office/powerpoint/2010/main" val="60785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別紙２をごらんください。</a:t>
            </a:r>
            <a:endParaRPr lang="en-US" altLang="ja-JP" dirty="0" smtClean="0"/>
          </a:p>
          <a:p>
            <a:r>
              <a:rPr lang="ja-JP" altLang="en-US" dirty="0" smtClean="0"/>
              <a:t>実際のＷＥＢの画面を印刷してあります。</a:t>
            </a:r>
            <a:endParaRPr lang="en-US" altLang="ja-JP" dirty="0" smtClean="0"/>
          </a:p>
          <a:p>
            <a:endParaRPr lang="ja-JP" altLang="en-US" dirty="0"/>
          </a:p>
          <a:p>
            <a:r>
              <a:rPr lang="ja-JP" altLang="en-US" dirty="0"/>
              <a:t>まず始めに、リスクアセスメントを行う作業を決めます。</a:t>
            </a:r>
          </a:p>
          <a:p>
            <a:r>
              <a:rPr lang="ja-JP" altLang="en-US" dirty="0"/>
              <a:t>・どこで行っている、どのような作業か</a:t>
            </a:r>
          </a:p>
          <a:p>
            <a:r>
              <a:rPr lang="ja-JP" altLang="en-US" dirty="0"/>
              <a:t>・何人</a:t>
            </a:r>
            <a:r>
              <a:rPr lang="ja-JP" altLang="en-US" dirty="0" smtClean="0"/>
              <a:t>でおこなっているか</a:t>
            </a:r>
            <a:endParaRPr lang="ja-JP" altLang="en-US" dirty="0"/>
          </a:p>
          <a:p>
            <a:r>
              <a:rPr lang="ja-JP" altLang="en-US" dirty="0"/>
              <a:t>・取り扱っている化学物質は何か　またその性状はどのようなものか</a:t>
            </a:r>
          </a:p>
          <a:p>
            <a:r>
              <a:rPr lang="ja-JP" altLang="en-US" dirty="0"/>
              <a:t>有害性情報がわかるもの</a:t>
            </a:r>
            <a:r>
              <a:rPr lang="en-US" altLang="ja-JP" dirty="0"/>
              <a:t>(</a:t>
            </a:r>
            <a:r>
              <a:rPr lang="ja-JP" altLang="en-US" dirty="0"/>
              <a:t>容器に表示されたラベル、</a:t>
            </a:r>
            <a:r>
              <a:rPr lang="en-US" altLang="ja-JP" dirty="0"/>
              <a:t>SDS</a:t>
            </a:r>
            <a:r>
              <a:rPr lang="ja-JP" altLang="en-US" dirty="0"/>
              <a:t>など</a:t>
            </a:r>
            <a:r>
              <a:rPr lang="en-US" altLang="ja-JP" dirty="0"/>
              <a:t>)</a:t>
            </a:r>
            <a:r>
              <a:rPr lang="ja-JP" altLang="en-US" dirty="0"/>
              <a:t>もご用意ください。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11</a:t>
            </a:fld>
            <a:endParaRPr kumimoji="1" lang="ja-JP" altLang="en-US"/>
          </a:p>
        </p:txBody>
      </p:sp>
    </p:spTree>
    <p:extLst>
      <p:ext uri="{BB962C8B-B14F-4D97-AF65-F5344CB8AC3E}">
        <p14:creationId xmlns:p14="http://schemas.microsoft.com/office/powerpoint/2010/main" val="24458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化学物質の名称</a:t>
            </a:r>
            <a:endParaRPr kumimoji="1" lang="en-US" altLang="ja-JP" dirty="0" smtClean="0"/>
          </a:p>
          <a:p>
            <a:r>
              <a:rPr kumimoji="1" lang="ja-JP" altLang="en-US" dirty="0" smtClean="0"/>
              <a:t>ＧＨＳ分類区分（ＳＤＳ安全ﾃﾞｰﾀシートを参考に記載）</a:t>
            </a:r>
            <a:endParaRPr kumimoji="1" lang="en-US" altLang="ja-JP" dirty="0" smtClean="0"/>
          </a:p>
          <a:p>
            <a:r>
              <a:rPr kumimoji="1" lang="ja-JP" altLang="en-US" dirty="0" smtClean="0"/>
              <a:t>沸点</a:t>
            </a:r>
            <a:endParaRPr kumimoji="1" lang="en-US" altLang="ja-JP" dirty="0" smtClean="0"/>
          </a:p>
          <a:p>
            <a:r>
              <a:rPr kumimoji="1" lang="ja-JP" altLang="en-US" dirty="0" smtClean="0"/>
              <a:t>取扱温度</a:t>
            </a:r>
            <a:endParaRPr kumimoji="1" lang="en-US" altLang="ja-JP" dirty="0" smtClean="0"/>
          </a:p>
          <a:p>
            <a:r>
              <a:rPr kumimoji="1" lang="ja-JP" altLang="en-US" dirty="0" smtClean="0"/>
              <a:t>取扱量単位を記載する。</a:t>
            </a:r>
            <a:endParaRPr kumimoji="1" lang="en-US" altLang="ja-JP" dirty="0" smtClean="0"/>
          </a:p>
          <a:p>
            <a:r>
              <a:rPr kumimoji="1" lang="ja-JP" altLang="en-US" dirty="0" smtClean="0"/>
              <a:t>ここではアクリルアミドを例として記載しました。</a:t>
            </a:r>
            <a:r>
              <a:rPr kumimoji="1"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12</a:t>
            </a:fld>
            <a:endParaRPr kumimoji="1" lang="ja-JP" altLang="en-US"/>
          </a:p>
        </p:txBody>
      </p:sp>
    </p:spTree>
    <p:extLst>
      <p:ext uri="{BB962C8B-B14F-4D97-AF65-F5344CB8AC3E}">
        <p14:creationId xmlns:p14="http://schemas.microsoft.com/office/powerpoint/2010/main" val="119150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１、２で記載した内容で化学物質のランク及びリスクレベルが自動で計算されます。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13</a:t>
            </a:fld>
            <a:endParaRPr kumimoji="1" lang="ja-JP" altLang="en-US"/>
          </a:p>
        </p:txBody>
      </p:sp>
    </p:spTree>
    <p:extLst>
      <p:ext uri="{BB962C8B-B14F-4D97-AF65-F5344CB8AC3E}">
        <p14:creationId xmlns:p14="http://schemas.microsoft.com/office/powerpoint/2010/main" val="212542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使用する化学物質のリスクアセスメント実施レポート及び対策レポートが印刷できる画面になります。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14</a:t>
            </a:fld>
            <a:endParaRPr kumimoji="1" lang="ja-JP" altLang="en-US"/>
          </a:p>
        </p:txBody>
      </p:sp>
    </p:spTree>
    <p:extLst>
      <p:ext uri="{BB962C8B-B14F-4D97-AF65-F5344CB8AC3E}">
        <p14:creationId xmlns:p14="http://schemas.microsoft.com/office/powerpoint/2010/main" val="136272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別紙３をご覧ください。</a:t>
            </a:r>
            <a:endParaRPr kumimoji="1" lang="en-US" altLang="ja-JP" dirty="0" smtClean="0"/>
          </a:p>
          <a:p>
            <a:r>
              <a:rPr kumimoji="1" lang="ja-JP" altLang="en-US" dirty="0" smtClean="0"/>
              <a:t>これが実際にアクリルアミドのＳＤＳ安全ﾃﾞｰﾀシートを参考に記載した結果の</a:t>
            </a:r>
            <a:endParaRPr kumimoji="1" lang="en-US" altLang="ja-JP" dirty="0" smtClean="0"/>
          </a:p>
          <a:p>
            <a:r>
              <a:rPr kumimoji="1" lang="ja-JP" altLang="en-US" dirty="0" smtClean="0"/>
              <a:t>リスクアセスメント実施レポートです。</a:t>
            </a:r>
            <a:endParaRPr kumimoji="1" lang="en-US" altLang="ja-JP" dirty="0" smtClean="0"/>
          </a:p>
          <a:p>
            <a:r>
              <a:rPr kumimoji="1" lang="ja-JP" altLang="en-US" dirty="0" smtClean="0"/>
              <a:t>また、別紙４がそのリスクアセスメントに対して実施すべき対策シートになります。</a:t>
            </a:r>
            <a:endParaRPr kumimoji="1" lang="en-US" altLang="ja-JP" dirty="0" smtClean="0"/>
          </a:p>
          <a:p>
            <a:r>
              <a:rPr kumimoji="1" lang="ja-JP" altLang="en-US" dirty="0" smtClean="0"/>
              <a:t>その用紙内容を化学物質を扱う利用者で協議し、検討結果を実施する。</a:t>
            </a:r>
            <a:endParaRPr kumimoji="1" lang="en-US" altLang="ja-JP" dirty="0" smtClean="0"/>
          </a:p>
          <a:p>
            <a:r>
              <a:rPr kumimoji="1" lang="ja-JP" altLang="en-US" dirty="0" smtClean="0"/>
              <a:t>その結果の周知を行います。</a:t>
            </a:r>
            <a:endParaRPr kumimoji="1" lang="en-US" altLang="ja-JP" dirty="0" smtClean="0"/>
          </a:p>
          <a:p>
            <a:r>
              <a:rPr kumimoji="1" lang="ja-JP" altLang="en-US" dirty="0" smtClean="0"/>
              <a:t>印刷レポートに関しては一覧表にしてファイリングし保管をお願いします。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15</a:t>
            </a:fld>
            <a:endParaRPr kumimoji="1" lang="ja-JP" altLang="en-US"/>
          </a:p>
        </p:txBody>
      </p:sp>
    </p:spTree>
    <p:extLst>
      <p:ext uri="{BB962C8B-B14F-4D97-AF65-F5344CB8AC3E}">
        <p14:creationId xmlns:p14="http://schemas.microsoft.com/office/powerpoint/2010/main" val="333172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次に廃液等の取扱いについてです。</a:t>
            </a:r>
            <a:endParaRPr kumimoji="1" lang="en-US" altLang="ja-JP" dirty="0" smtClean="0"/>
          </a:p>
          <a:p>
            <a:r>
              <a:rPr kumimoji="1" lang="ja-JP" altLang="en-US" dirty="0" smtClean="0"/>
              <a:t>安全マニュアルのＰ</a:t>
            </a:r>
            <a:r>
              <a:rPr kumimoji="1" lang="en-US" altLang="ja-JP" dirty="0" smtClean="0"/>
              <a:t>14</a:t>
            </a:r>
            <a:r>
              <a:rPr kumimoji="1" lang="ja-JP" altLang="en-US" dirty="0" smtClean="0"/>
              <a:t>をごらんください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16</a:t>
            </a:fld>
            <a:endParaRPr kumimoji="1" lang="ja-JP" altLang="en-US"/>
          </a:p>
        </p:txBody>
      </p:sp>
    </p:spTree>
    <p:extLst>
      <p:ext uri="{BB962C8B-B14F-4D97-AF65-F5344CB8AC3E}">
        <p14:creationId xmlns:p14="http://schemas.microsoft.com/office/powerpoint/2010/main" val="302208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そのため、各流し台に「ちょっと待って！」の表示をして頂いています。</a:t>
            </a:r>
            <a:endParaRPr kumimoji="1" lang="en-US" altLang="ja-JP" dirty="0" smtClean="0"/>
          </a:p>
          <a:p>
            <a:r>
              <a:rPr kumimoji="1" lang="ja-JP" altLang="en-US" dirty="0" smtClean="0"/>
              <a:t>もし表示していない場所があれば必ず表示いただくようお願いします。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17</a:t>
            </a:fld>
            <a:endParaRPr kumimoji="1" lang="ja-JP" altLang="en-US"/>
          </a:p>
        </p:txBody>
      </p:sp>
    </p:spTree>
    <p:extLst>
      <p:ext uri="{BB962C8B-B14F-4D97-AF65-F5344CB8AC3E}">
        <p14:creationId xmlns:p14="http://schemas.microsoft.com/office/powerpoint/2010/main" val="1861892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また、実験排水の処理方法は一次、二次すすぎ水は必ず廃液ボトルに回収し、</a:t>
            </a:r>
            <a:endParaRPr kumimoji="1" lang="en-US" altLang="ja-JP" dirty="0" smtClean="0"/>
          </a:p>
          <a:p>
            <a:r>
              <a:rPr kumimoji="1" lang="ja-JP" altLang="en-US" dirty="0" smtClean="0"/>
              <a:t>三次洗浄水から流しに流すようにしてください。安全マニュアル</a:t>
            </a:r>
            <a:r>
              <a:rPr kumimoji="1" lang="ja-JP" altLang="en-US" dirty="0" err="1" smtClean="0"/>
              <a:t>ｐ</a:t>
            </a:r>
            <a:r>
              <a:rPr kumimoji="1" lang="en-US" altLang="ja-JP" dirty="0" smtClean="0"/>
              <a:t>15</a:t>
            </a:r>
            <a:r>
              <a:rPr kumimoji="1" lang="ja-JP" altLang="en-US" dirty="0" smtClean="0"/>
              <a:t>に記載されています。</a:t>
            </a:r>
            <a:endParaRPr kumimoji="1" lang="en-US" altLang="ja-JP" dirty="0" smtClean="0"/>
          </a:p>
          <a:p>
            <a:r>
              <a:rPr kumimoji="1" lang="ja-JP" altLang="en-US" dirty="0" smtClean="0"/>
              <a:t>ご確認ください。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18</a:t>
            </a:fld>
            <a:endParaRPr kumimoji="1" lang="ja-JP" altLang="en-US"/>
          </a:p>
        </p:txBody>
      </p:sp>
    </p:spTree>
    <p:extLst>
      <p:ext uri="{BB962C8B-B14F-4D97-AF65-F5344CB8AC3E}">
        <p14:creationId xmlns:p14="http://schemas.microsoft.com/office/powerpoint/2010/main" val="3807769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廃液用のボトルは指定のものが</a:t>
            </a:r>
            <a:r>
              <a:rPr lang="ja-JP" altLang="en-US" sz="1200" dirty="0" smtClean="0"/>
              <a:t>実験廃液貯める際、各研究室等で使用しているガラス製の容器でも構いませんが、ふたが閉まらなかったり、落下させ割ってしまったりする恐れがあるため、指定の廃液用ポリタンク（</a:t>
            </a:r>
            <a:r>
              <a:rPr lang="en-US" altLang="ja-JP" sz="1200" dirty="0" smtClean="0"/>
              <a:t>20</a:t>
            </a:r>
            <a:r>
              <a:rPr lang="ja-JP" altLang="en-US" sz="1200" dirty="0" smtClean="0"/>
              <a:t>Ｌ、</a:t>
            </a:r>
            <a:r>
              <a:rPr lang="en-US" altLang="ja-JP" sz="1200" dirty="0" smtClean="0"/>
              <a:t>10</a:t>
            </a:r>
            <a:r>
              <a:rPr lang="ja-JP" altLang="en-US" sz="1200" dirty="0" smtClean="0"/>
              <a:t>Ｌ）を利用するようお願いします。保管場所は廃液倉庫の右の扉に保管してあります。</a:t>
            </a:r>
            <a:endParaRPr lang="en-US" altLang="ja-JP" sz="1200" dirty="0" smtClean="0"/>
          </a:p>
          <a:p>
            <a:r>
              <a:rPr kumimoji="1" lang="en-US" altLang="ja-JP" sz="1200" dirty="0" smtClean="0"/>
              <a:t>※</a:t>
            </a:r>
            <a:r>
              <a:rPr kumimoji="1" lang="ja-JP" altLang="en-US" sz="1200" dirty="0" smtClean="0"/>
              <a:t>在庫切れの場合は施設担当</a:t>
            </a:r>
            <a:r>
              <a:rPr lang="ja-JP" altLang="en-US" sz="1200" dirty="0" smtClean="0"/>
              <a:t>（内線</a:t>
            </a:r>
            <a:r>
              <a:rPr lang="en-US" altLang="ja-JP" sz="1200" dirty="0" smtClean="0"/>
              <a:t>2926</a:t>
            </a:r>
            <a:r>
              <a:rPr lang="ja-JP" altLang="en-US" sz="1200" dirty="0" smtClean="0"/>
              <a:t>）またはエネルギーセンター（内線</a:t>
            </a:r>
            <a:r>
              <a:rPr lang="en-US" altLang="ja-JP" sz="1200" dirty="0" smtClean="0"/>
              <a:t>2533</a:t>
            </a:r>
            <a:r>
              <a:rPr lang="ja-JP" altLang="en-US" sz="1200" dirty="0" smtClean="0"/>
              <a:t>）に問い合わせください。</a:t>
            </a:r>
            <a:endParaRPr kumimoji="1" lang="ja-JP" altLang="en-US" sz="1200" dirty="0" smtClean="0"/>
          </a:p>
          <a:p>
            <a:r>
              <a:rPr kumimoji="1" lang="ja-JP" altLang="en-US" dirty="0" smtClean="0"/>
              <a:t>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19</a:t>
            </a:fld>
            <a:endParaRPr kumimoji="1" lang="ja-JP" altLang="en-US"/>
          </a:p>
        </p:txBody>
      </p:sp>
    </p:spTree>
    <p:extLst>
      <p:ext uri="{BB962C8B-B14F-4D97-AF65-F5344CB8AC3E}">
        <p14:creationId xmlns:p14="http://schemas.microsoft.com/office/powerpoint/2010/main" val="148058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a:t>
            </a:r>
            <a:r>
              <a:rPr kumimoji="1" lang="en-US" altLang="ja-JP" dirty="0" smtClean="0"/>
              <a:t>1.</a:t>
            </a:r>
            <a:r>
              <a:rPr kumimoji="1" lang="ja-JP" altLang="en-US" dirty="0" smtClean="0"/>
              <a:t>化学物質等の有害性及び危険性についてお話する中で災害防止のためのリスクアセスメント方法について説明いたします。</a:t>
            </a:r>
            <a:endParaRPr kumimoji="1" lang="en-US" altLang="ja-JP" dirty="0" smtClean="0"/>
          </a:p>
          <a:p>
            <a:endParaRPr kumimoji="1" lang="en-US" altLang="ja-JP" dirty="0" smtClean="0"/>
          </a:p>
          <a:p>
            <a:r>
              <a:rPr kumimoji="1" lang="en-US" altLang="ja-JP" dirty="0" smtClean="0"/>
              <a:t>2</a:t>
            </a:r>
            <a:r>
              <a:rPr kumimoji="1" lang="ja-JP" altLang="en-US" dirty="0" smtClean="0"/>
              <a:t>番目として問い合わせの多い廃液等の取扱いについて</a:t>
            </a:r>
            <a:endParaRPr kumimoji="1" lang="en-US" altLang="ja-JP" dirty="0" smtClean="0"/>
          </a:p>
          <a:p>
            <a:r>
              <a:rPr kumimoji="1" lang="ja-JP" altLang="en-US" dirty="0" smtClean="0"/>
              <a:t>３番目は部会として最後にコメントしたいと思います。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2</a:t>
            </a:fld>
            <a:endParaRPr kumimoji="1" lang="ja-JP" altLang="en-US"/>
          </a:p>
        </p:txBody>
      </p:sp>
    </p:spTree>
    <p:extLst>
      <p:ext uri="{BB962C8B-B14F-4D97-AF65-F5344CB8AC3E}">
        <p14:creationId xmlns:p14="http://schemas.microsoft.com/office/powerpoint/2010/main" val="1853563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実験廃液を貯留する際、廃液分類表に従い、区別してください。もし、区別しなかったことで、化学反応等で熱が発生した場合、事故を起こす危険があります。</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20</a:t>
            </a:fld>
            <a:endParaRPr kumimoji="1" lang="ja-JP" altLang="en-US"/>
          </a:p>
        </p:txBody>
      </p:sp>
    </p:spTree>
    <p:extLst>
      <p:ext uri="{BB962C8B-B14F-4D97-AF65-F5344CB8AC3E}">
        <p14:creationId xmlns:p14="http://schemas.microsoft.com/office/powerpoint/2010/main" val="1333409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貯留した実験廃液の容器は、「内容物カード」に必要事項を記載し、容器に貼り付け、臨床研究棟横の「実験廃液倉庫」入れてください。（常時施錠中のため、守衛にて鍵を借りてください。）</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21</a:t>
            </a:fld>
            <a:endParaRPr kumimoji="1" lang="ja-JP" altLang="en-US"/>
          </a:p>
        </p:txBody>
      </p:sp>
    </p:spTree>
    <p:extLst>
      <p:ext uri="{BB962C8B-B14F-4D97-AF65-F5344CB8AC3E}">
        <p14:creationId xmlns:p14="http://schemas.microsoft.com/office/powerpoint/2010/main" val="3885161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22</a:t>
            </a:fld>
            <a:endParaRPr kumimoji="1" lang="ja-JP" altLang="en-US"/>
          </a:p>
        </p:txBody>
      </p:sp>
    </p:spTree>
    <p:extLst>
      <p:ext uri="{BB962C8B-B14F-4D97-AF65-F5344CB8AC3E}">
        <p14:creationId xmlns:p14="http://schemas.microsoft.com/office/powerpoint/2010/main" val="35675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今回の研修ではお話できませんでしたが、このマニュアルには化学物質等の保管方法や使用方法が記載してあります。</a:t>
            </a:r>
            <a:endParaRPr lang="en-US" altLang="ja-JP" sz="1200" dirty="0" smtClean="0"/>
          </a:p>
          <a:p>
            <a:r>
              <a:rPr lang="ja-JP" altLang="en-US" sz="1200" dirty="0" smtClean="0"/>
              <a:t>　当大学において、化学物質を取り扱う基本的な事項です。その基本事項が守れず、実験排水の基準を超えたり、化学物質のずさんな管理により作業員への健康被害が報告された、爆発事故が起きたなどが発生した場合、八景キャンパス等大学全体に影響を及ぼすため、作業員すべてが内容を把握いただけます様、お願いいたします。</a:t>
            </a:r>
            <a:endParaRPr lang="en-US" altLang="ja-JP" sz="1200" dirty="0" smtClean="0"/>
          </a:p>
          <a:p>
            <a:r>
              <a:rPr lang="ja-JP" altLang="en-US" sz="1200" dirty="0" smtClean="0"/>
              <a:t>　自分は危険なものを扱っていることを自覚して日々に実験等を行っていただけたらと思います。</a:t>
            </a:r>
            <a:endParaRPr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23</a:t>
            </a:fld>
            <a:endParaRPr kumimoji="1" lang="ja-JP" altLang="en-US"/>
          </a:p>
        </p:txBody>
      </p:sp>
    </p:spTree>
    <p:extLst>
      <p:ext uri="{BB962C8B-B14F-4D97-AF65-F5344CB8AC3E}">
        <p14:creationId xmlns:p14="http://schemas.microsoft.com/office/powerpoint/2010/main" val="129017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まずはじめに化学物質等の有害性及び危険性についてです。</a:t>
            </a:r>
            <a:endParaRPr kumimoji="1" lang="en-US" altLang="ja-JP" dirty="0" smtClean="0"/>
          </a:p>
          <a:p>
            <a:endParaRPr kumimoji="1" lang="en-US" altLang="ja-JP" dirty="0" smtClean="0"/>
          </a:p>
          <a:p>
            <a:r>
              <a:rPr kumimoji="1" lang="ja-JP" altLang="en-US" dirty="0" smtClean="0"/>
              <a:t>話を始める前に、安全マニュアルをご用意ください。お手元にない方は、部会終了後、現場にて確認をお願いします。</a:t>
            </a:r>
            <a:endParaRPr kumimoji="1" lang="en-US" altLang="ja-JP" dirty="0" smtClean="0"/>
          </a:p>
          <a:p>
            <a:r>
              <a:rPr kumimoji="1" lang="ja-JP" altLang="en-US" dirty="0" smtClean="0"/>
              <a:t>パワポの資料の右上に書かれているものは資料のページとなっているので合わせて確認ください。</a:t>
            </a:r>
            <a:endParaRPr kumimoji="1" lang="en-US" altLang="ja-JP" dirty="0" smtClean="0"/>
          </a:p>
          <a:p>
            <a:r>
              <a:rPr kumimoji="1" lang="ja-JP" altLang="en-US" dirty="0" smtClean="0"/>
              <a:t>安全マニュアルＰ</a:t>
            </a:r>
            <a:r>
              <a:rPr kumimoji="1" lang="en-US" altLang="ja-JP" dirty="0" smtClean="0"/>
              <a:t>4</a:t>
            </a:r>
            <a:r>
              <a:rPr kumimoji="1" lang="ja-JP" altLang="en-US" dirty="0" smtClean="0"/>
              <a:t>をごらんください。</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本学は、化学物質環境安全管理規程第</a:t>
            </a:r>
            <a:r>
              <a:rPr lang="en-US" altLang="ja-JP" sz="1200" dirty="0" smtClean="0"/>
              <a:t>10</a:t>
            </a:r>
            <a:r>
              <a:rPr lang="ja-JP" altLang="en-US" sz="1200" dirty="0" smtClean="0"/>
              <a:t>条によって、「化学物質を扱う際には、その危険性・有毒性を予測しなければならない。」となっています。</a:t>
            </a:r>
            <a:endParaRPr kumimoji="1" lang="ja-JP" altLang="en-US" sz="1200" dirty="0" smtClean="0"/>
          </a:p>
          <a:p>
            <a:r>
              <a:rPr kumimoji="1" lang="ja-JP" altLang="en-US" dirty="0" smtClean="0"/>
              <a:t>また、平成</a:t>
            </a:r>
            <a:r>
              <a:rPr kumimoji="1" lang="en-US" altLang="ja-JP" dirty="0" smtClean="0"/>
              <a:t>28</a:t>
            </a:r>
            <a:r>
              <a:rPr kumimoji="1" lang="ja-JP" altLang="en-US" dirty="0" smtClean="0"/>
              <a:t>年</a:t>
            </a:r>
            <a:r>
              <a:rPr kumimoji="1" lang="en-US" altLang="ja-JP" dirty="0" smtClean="0"/>
              <a:t>6</a:t>
            </a:r>
            <a:r>
              <a:rPr kumimoji="1" lang="ja-JP" altLang="en-US" dirty="0" smtClean="0"/>
              <a:t>月</a:t>
            </a:r>
            <a:r>
              <a:rPr kumimoji="1" lang="en-US" altLang="ja-JP" dirty="0" smtClean="0"/>
              <a:t>1</a:t>
            </a:r>
            <a:r>
              <a:rPr kumimoji="1" lang="ja-JP" altLang="en-US" dirty="0" smtClean="0"/>
              <a:t>日に労働安全衛生法が改正され一定の危険有害性のある化学物質（</a:t>
            </a:r>
            <a:r>
              <a:rPr kumimoji="1" lang="en-US" altLang="ja-JP" dirty="0" smtClean="0"/>
              <a:t>640</a:t>
            </a:r>
            <a:r>
              <a:rPr kumimoji="1" lang="ja-JP" altLang="en-US" dirty="0" smtClean="0"/>
              <a:t>物質）についてリスクセスメントが義務付けられました。</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3</a:t>
            </a:fld>
            <a:endParaRPr kumimoji="1" lang="ja-JP" altLang="en-US"/>
          </a:p>
        </p:txBody>
      </p:sp>
    </p:spTree>
    <p:extLst>
      <p:ext uri="{BB962C8B-B14F-4D97-AF65-F5344CB8AC3E}">
        <p14:creationId xmlns:p14="http://schemas.microsoft.com/office/powerpoint/2010/main" val="271148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皆さんがよく確認されているのは試薬瓶に書かれていると思います。</a:t>
            </a:r>
            <a:endParaRPr kumimoji="1" lang="en-US" altLang="ja-JP" dirty="0" smtClean="0"/>
          </a:p>
          <a:p>
            <a:r>
              <a:rPr kumimoji="1" lang="ja-JP" altLang="en-US" dirty="0" smtClean="0"/>
              <a:t>安全マニュアルの</a:t>
            </a:r>
            <a:r>
              <a:rPr kumimoji="1" lang="en-US" altLang="ja-JP" dirty="0" smtClean="0"/>
              <a:t>4</a:t>
            </a:r>
            <a:r>
              <a:rPr kumimoji="1" lang="ja-JP" altLang="en-US" dirty="0" smtClean="0"/>
              <a:t>～</a:t>
            </a:r>
            <a:r>
              <a:rPr kumimoji="1" lang="en-US" altLang="ja-JP" dirty="0" smtClean="0"/>
              <a:t>5</a:t>
            </a:r>
            <a:r>
              <a:rPr kumimoji="1" lang="ja-JP" altLang="en-US" dirty="0" smtClean="0"/>
              <a:t>ページに書かれているマークになります。</a:t>
            </a:r>
            <a:endParaRPr kumimoji="1" lang="en-US" altLang="ja-JP" dirty="0" smtClean="0"/>
          </a:p>
          <a:p>
            <a:r>
              <a:rPr kumimoji="1" lang="ja-JP" altLang="en-US" dirty="0" smtClean="0"/>
              <a:t>使用している薬品がどのような危険性があり、有害性を持っているのか把握してください。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4</a:t>
            </a:fld>
            <a:endParaRPr kumimoji="1" lang="ja-JP" altLang="en-US"/>
          </a:p>
        </p:txBody>
      </p:sp>
    </p:spTree>
    <p:extLst>
      <p:ext uri="{BB962C8B-B14F-4D97-AF65-F5344CB8AC3E}">
        <p14:creationId xmlns:p14="http://schemas.microsoft.com/office/powerpoint/2010/main" val="1832994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次にＳＤＳ（安全ﾃﾞｰﾀシート）についてです。</a:t>
            </a:r>
            <a:endParaRPr kumimoji="1" lang="en-US" altLang="ja-JP" dirty="0" smtClean="0"/>
          </a:p>
          <a:p>
            <a:r>
              <a:rPr kumimoji="1" lang="ja-JP" altLang="en-US" dirty="0" smtClean="0"/>
              <a:t>扱う化学物質に含まれている成分や製品の性状、取扱いに関する情報が記載されたものです。</a:t>
            </a:r>
            <a:endParaRPr kumimoji="1" lang="en-US" altLang="ja-JP" dirty="0" smtClean="0"/>
          </a:p>
          <a:p>
            <a:r>
              <a:rPr kumimoji="1" lang="ja-JP" altLang="en-US" dirty="0" smtClean="0"/>
              <a:t>購入したメーカーに問い合わせると出していただけるので必ず手元に保管してください。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5</a:t>
            </a:fld>
            <a:endParaRPr kumimoji="1" lang="ja-JP" altLang="en-US"/>
          </a:p>
        </p:txBody>
      </p:sp>
    </p:spTree>
    <p:extLst>
      <p:ext uri="{BB962C8B-B14F-4D97-AF65-F5344CB8AC3E}">
        <p14:creationId xmlns:p14="http://schemas.microsoft.com/office/powerpoint/2010/main" val="3206025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また、メーカーが発行しているカタログにて有害性を知ることもできます。</a:t>
            </a:r>
            <a:endParaRPr kumimoji="1" lang="en-US" altLang="ja-JP" dirty="0" smtClean="0"/>
          </a:p>
          <a:p>
            <a:r>
              <a:rPr kumimoji="1" lang="ja-JP" altLang="en-US" dirty="0" smtClean="0"/>
              <a:t>さらにﾊﾟｯｹｰｼﾞや容器に毒物、劇物等の記載がされていることがありますので</a:t>
            </a:r>
            <a:endParaRPr kumimoji="1" lang="en-US" altLang="ja-JP" dirty="0" smtClean="0"/>
          </a:p>
          <a:p>
            <a:r>
              <a:rPr kumimoji="1" lang="ja-JP" altLang="en-US" dirty="0" smtClean="0"/>
              <a:t>あわせて確認をお願いします。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6</a:t>
            </a:fld>
            <a:endParaRPr kumimoji="1" lang="ja-JP" altLang="en-US"/>
          </a:p>
        </p:txBody>
      </p:sp>
    </p:spTree>
    <p:extLst>
      <p:ext uri="{BB962C8B-B14F-4D97-AF65-F5344CB8AC3E}">
        <p14:creationId xmlns:p14="http://schemas.microsoft.com/office/powerpoint/2010/main" val="139565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別紙１をご覧ください。先程も申しあげましたが、リスクアセスメントについて実施をしていかなければなりません。</a:t>
            </a:r>
            <a:endParaRPr kumimoji="1" lang="en-US" altLang="ja-JP" dirty="0" smtClean="0"/>
          </a:p>
          <a:p>
            <a:r>
              <a:rPr kumimoji="1" lang="ja-JP" altLang="en-US" dirty="0" smtClean="0"/>
              <a:t>対象となり事業者、又は対象物質は記載のとおりです。</a:t>
            </a:r>
            <a:endParaRPr kumimoji="1" lang="en-US" altLang="ja-JP" dirty="0" smtClean="0"/>
          </a:p>
          <a:p>
            <a:r>
              <a:rPr kumimoji="1" lang="ja-JP" altLang="en-US" dirty="0" smtClean="0"/>
              <a:t>それではこれから何をすればよいか</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7</a:t>
            </a:fld>
            <a:endParaRPr kumimoji="1" lang="ja-JP" altLang="en-US"/>
          </a:p>
        </p:txBody>
      </p:sp>
    </p:spTree>
    <p:extLst>
      <p:ext uri="{BB962C8B-B14F-4D97-AF65-F5344CB8AC3E}">
        <p14:creationId xmlns:p14="http://schemas.microsoft.com/office/powerpoint/2010/main" val="309979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別紙１の</a:t>
            </a:r>
            <a:r>
              <a:rPr kumimoji="1" lang="ja-JP" altLang="en-US" dirty="0" err="1" smtClean="0"/>
              <a:t>ｐ</a:t>
            </a:r>
            <a:r>
              <a:rPr kumimoji="1" lang="en-US" altLang="ja-JP" dirty="0" smtClean="0"/>
              <a:t>4</a:t>
            </a:r>
            <a:r>
              <a:rPr kumimoji="1" lang="ja-JP" altLang="en-US" dirty="0" smtClean="0"/>
              <a:t>をご覧ください。ステップ１として、まずは、使用している化学物質について危険性、有害性を把握します。</a:t>
            </a:r>
            <a:endParaRPr kumimoji="1" lang="en-US" altLang="ja-JP" dirty="0" smtClean="0"/>
          </a:p>
          <a:p>
            <a:r>
              <a:rPr kumimoji="1" lang="ja-JP" altLang="en-US" dirty="0" smtClean="0"/>
              <a:t>取り扱っている化学物質が対象物質であるかどうかの確認</a:t>
            </a:r>
            <a:endParaRPr kumimoji="1" lang="en-US" altLang="ja-JP" dirty="0" smtClean="0"/>
          </a:p>
          <a:p>
            <a:r>
              <a:rPr kumimoji="1" lang="ja-JP" altLang="en-US" dirty="0" smtClean="0"/>
              <a:t>ＧＨＳ表示の確認</a:t>
            </a:r>
            <a:endParaRPr kumimoji="1" lang="en-US" altLang="ja-JP" dirty="0" smtClean="0"/>
          </a:p>
          <a:p>
            <a:r>
              <a:rPr kumimoji="1" lang="ja-JP" altLang="en-US" dirty="0" smtClean="0"/>
              <a:t>ＳＤＳ（安全ﾃﾞｰﾀシート）の入手</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8</a:t>
            </a:fld>
            <a:endParaRPr kumimoji="1" lang="ja-JP" altLang="en-US"/>
          </a:p>
        </p:txBody>
      </p:sp>
    </p:spTree>
    <p:extLst>
      <p:ext uri="{BB962C8B-B14F-4D97-AF65-F5344CB8AC3E}">
        <p14:creationId xmlns:p14="http://schemas.microsoft.com/office/powerpoint/2010/main" val="291452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対象物質であるかどうかの確認は職場のあんぜんサイトで検索が可能です。</a:t>
            </a:r>
            <a:endParaRPr kumimoji="1" lang="en-US" altLang="ja-JP" dirty="0" smtClean="0"/>
          </a:p>
          <a:p>
            <a:r>
              <a:rPr kumimoji="1" lang="ja-JP" altLang="en-US" dirty="0" smtClean="0"/>
              <a:t>検索し、該当した物質に関してステップ２に進みます。</a:t>
            </a:r>
            <a:endParaRPr kumimoji="1" lang="ja-JP" altLang="en-US" dirty="0"/>
          </a:p>
        </p:txBody>
      </p:sp>
      <p:sp>
        <p:nvSpPr>
          <p:cNvPr id="4" name="スライド番号プレースホルダー 3"/>
          <p:cNvSpPr>
            <a:spLocks noGrp="1"/>
          </p:cNvSpPr>
          <p:nvPr>
            <p:ph type="sldNum" sz="quarter" idx="10"/>
          </p:nvPr>
        </p:nvSpPr>
        <p:spPr/>
        <p:txBody>
          <a:bodyPr/>
          <a:lstStyle/>
          <a:p>
            <a:fld id="{4F78563A-4BB3-45CF-8D87-3538C4A09F89}" type="slidenum">
              <a:rPr kumimoji="1" lang="ja-JP" altLang="en-US" smtClean="0"/>
              <a:t>9</a:t>
            </a:fld>
            <a:endParaRPr kumimoji="1" lang="ja-JP" altLang="en-US"/>
          </a:p>
        </p:txBody>
      </p:sp>
    </p:spTree>
    <p:extLst>
      <p:ext uri="{BB962C8B-B14F-4D97-AF65-F5344CB8AC3E}">
        <p14:creationId xmlns:p14="http://schemas.microsoft.com/office/powerpoint/2010/main" val="1728380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297211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283715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75665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350564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9774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3264447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3459351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393893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38369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764261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409010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414015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3485534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178848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129472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02E22AE-5185-4E8F-9789-66DFC585E6A7}" type="datetimeFigureOut">
              <a:rPr kumimoji="1" lang="ja-JP" altLang="en-US" smtClean="0"/>
              <a:t>2017/6/1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3337994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2E22AE-5185-4E8F-9789-66DFC585E6A7}" type="datetimeFigureOut">
              <a:rPr kumimoji="1" lang="ja-JP" altLang="en-US" smtClean="0"/>
              <a:t>2017/6/1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95833AB-3CB0-43B5-8BE5-1EFAF2C329B7}" type="slidenum">
              <a:rPr kumimoji="1" lang="ja-JP" altLang="en-US" smtClean="0"/>
              <a:t>‹#›</a:t>
            </a:fld>
            <a:endParaRPr kumimoji="1" lang="ja-JP" altLang="en-US"/>
          </a:p>
        </p:txBody>
      </p:sp>
    </p:spTree>
    <p:extLst>
      <p:ext uri="{BB962C8B-B14F-4D97-AF65-F5344CB8AC3E}">
        <p14:creationId xmlns:p14="http://schemas.microsoft.com/office/powerpoint/2010/main" val="90161975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0863" y="1762848"/>
            <a:ext cx="9304421" cy="1878709"/>
          </a:xfrm>
        </p:spPr>
        <p:txBody>
          <a:bodyPr/>
          <a:lstStyle/>
          <a:p>
            <a:pPr algn="ctr"/>
            <a:r>
              <a:rPr lang="ja-JP" altLang="en-US" sz="4800" dirty="0" smtClean="0">
                <a:solidFill>
                  <a:schemeClr val="tx1"/>
                </a:solidFill>
              </a:rPr>
              <a:t>化学物質の取扱いについて</a:t>
            </a:r>
            <a:r>
              <a:rPr lang="en-US" altLang="ja-JP" sz="4800" dirty="0" smtClean="0">
                <a:solidFill>
                  <a:schemeClr val="tx1"/>
                </a:solidFill>
              </a:rPr>
              <a:t/>
            </a:r>
            <a:br>
              <a:rPr lang="en-US" altLang="ja-JP" sz="4800" dirty="0" smtClean="0">
                <a:solidFill>
                  <a:schemeClr val="tx1"/>
                </a:solidFill>
              </a:rPr>
            </a:br>
            <a:r>
              <a:rPr lang="ja-JP" altLang="en-US" sz="3200" dirty="0" smtClean="0">
                <a:solidFill>
                  <a:schemeClr val="tx1"/>
                </a:solidFill>
              </a:rPr>
              <a:t>～リスクアセスメントの実施方法～</a:t>
            </a:r>
            <a:endParaRPr kumimoji="1" lang="ja-JP" altLang="en-US" sz="3200" dirty="0">
              <a:solidFill>
                <a:schemeClr val="tx1"/>
              </a:solidFill>
            </a:endParaRPr>
          </a:p>
        </p:txBody>
      </p:sp>
      <p:sp>
        <p:nvSpPr>
          <p:cNvPr id="3" name="サブタイトル 2"/>
          <p:cNvSpPr>
            <a:spLocks noGrp="1"/>
          </p:cNvSpPr>
          <p:nvPr>
            <p:ph type="subTitle" idx="1"/>
          </p:nvPr>
        </p:nvSpPr>
        <p:spPr>
          <a:xfrm>
            <a:off x="6673516" y="5237948"/>
            <a:ext cx="3721768" cy="633462"/>
          </a:xfrm>
        </p:spPr>
        <p:txBody>
          <a:bodyPr>
            <a:noAutofit/>
          </a:bodyPr>
          <a:lstStyle/>
          <a:p>
            <a:r>
              <a:rPr kumimoji="1" lang="ja-JP" altLang="en-US" sz="2000" dirty="0" smtClean="0">
                <a:solidFill>
                  <a:schemeClr val="tx1"/>
                </a:solidFill>
              </a:rPr>
              <a:t>環境管理委員会環境管理部会</a:t>
            </a:r>
            <a:endParaRPr kumimoji="1" lang="ja-JP" altLang="en-US" sz="2000" dirty="0">
              <a:solidFill>
                <a:schemeClr val="tx1"/>
              </a:solidFill>
            </a:endParaRPr>
          </a:p>
        </p:txBody>
      </p:sp>
    </p:spTree>
    <p:extLst>
      <p:ext uri="{BB962C8B-B14F-4D97-AF65-F5344CB8AC3E}">
        <p14:creationId xmlns:p14="http://schemas.microsoft.com/office/powerpoint/2010/main" val="279900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14" name="タイトル 1"/>
          <p:cNvSpPr>
            <a:spLocks noGrp="1"/>
          </p:cNvSpPr>
          <p:nvPr/>
        </p:nvSpPr>
        <p:spPr>
          <a:xfrm>
            <a:off x="1357922" y="2534874"/>
            <a:ext cx="8504269" cy="1068583"/>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ステップ１で把握した化学物質の情報をもとにリスクを考えていきます。別紙</a:t>
            </a:r>
            <a:r>
              <a:rPr lang="ja-JP" altLang="en-US" sz="2000" dirty="0"/>
              <a:t>１</a:t>
            </a:r>
            <a:r>
              <a:rPr lang="ja-JP" altLang="en-US" sz="2000" dirty="0" smtClean="0"/>
              <a:t>に記載のとおりいろいろな方法がありますが、環境管理部会では</a:t>
            </a:r>
            <a:r>
              <a:rPr lang="ja-JP" altLang="en-US" sz="2000" b="1" dirty="0" smtClean="0"/>
              <a:t>コントロール・バンディング</a:t>
            </a:r>
            <a:r>
              <a:rPr lang="ja-JP" altLang="en-US" sz="2000" dirty="0" smtClean="0"/>
              <a:t>を採用します。</a:t>
            </a:r>
            <a:endParaRPr kumimoji="1" lang="ja-JP" altLang="en-US" sz="2000"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ステップ２　リスクの見積もりの実施</a:t>
            </a:r>
            <a:r>
              <a:rPr lang="ja-JP" altLang="en-US" sz="2400" dirty="0" smtClean="0"/>
              <a:t>　</a:t>
            </a:r>
            <a:endParaRPr lang="en-US" altLang="ja-JP" sz="2400" dirty="0" smtClean="0"/>
          </a:p>
        </p:txBody>
      </p:sp>
      <p:sp>
        <p:nvSpPr>
          <p:cNvPr id="17" name="角丸四角形 16"/>
          <p:cNvSpPr/>
          <p:nvPr/>
        </p:nvSpPr>
        <p:spPr>
          <a:xfrm>
            <a:off x="1796715" y="3684354"/>
            <a:ext cx="7626685" cy="2614846"/>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a:spLocks noGrp="1"/>
          </p:cNvSpPr>
          <p:nvPr/>
        </p:nvSpPr>
        <p:spPr>
          <a:xfrm>
            <a:off x="1937996" y="3603456"/>
            <a:ext cx="7176975" cy="1961703"/>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ステップ１で得た情報を</a:t>
            </a:r>
            <a:r>
              <a:rPr lang="en-US" altLang="ja-JP" sz="2400" dirty="0" smtClean="0"/>
              <a:t>web</a:t>
            </a:r>
            <a:r>
              <a:rPr lang="ja-JP" altLang="en-US" sz="2400" dirty="0" smtClean="0"/>
              <a:t>の「化学物質のリスクアセスメント実施支援システム」の「リスクアセスメントを開始」をクリックし手順に従って記載していく。</a:t>
            </a:r>
            <a:endParaRPr lang="en-US" altLang="ja-JP" sz="2400" dirty="0" smtClean="0"/>
          </a:p>
        </p:txBody>
      </p:sp>
      <p:sp>
        <p:nvSpPr>
          <p:cNvPr id="3" name="正方形/長方形 2"/>
          <p:cNvSpPr/>
          <p:nvPr/>
        </p:nvSpPr>
        <p:spPr>
          <a:xfrm>
            <a:off x="2175811" y="5646057"/>
            <a:ext cx="7247589" cy="369332"/>
          </a:xfrm>
          <a:prstGeom prst="rect">
            <a:avLst/>
          </a:prstGeom>
        </p:spPr>
        <p:txBody>
          <a:bodyPr wrap="square">
            <a:spAutoFit/>
          </a:bodyPr>
          <a:lstStyle/>
          <a:p>
            <a:r>
              <a:rPr lang="en-US" altLang="ja-JP" dirty="0" smtClean="0"/>
              <a:t>http://anzeninfo.mhlw.go.jp/ras/user/anzen/kag/ras_start.html</a:t>
            </a:r>
            <a:endParaRPr lang="ja-JP" altLang="en-US" dirty="0"/>
          </a:p>
        </p:txBody>
      </p:sp>
    </p:spTree>
    <p:extLst>
      <p:ext uri="{BB962C8B-B14F-4D97-AF65-F5344CB8AC3E}">
        <p14:creationId xmlns:p14="http://schemas.microsoft.com/office/powerpoint/2010/main" val="4010272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ステップ２　リスクの見積もりの実施</a:t>
            </a:r>
            <a:r>
              <a:rPr lang="ja-JP" altLang="en-US" sz="2400" dirty="0" smtClean="0"/>
              <a:t>　</a:t>
            </a:r>
            <a:endParaRPr lang="en-US" altLang="ja-JP" sz="2400" dirty="0" smtClean="0"/>
          </a:p>
        </p:txBody>
      </p:sp>
      <p:pic>
        <p:nvPicPr>
          <p:cNvPr id="2" name="図 1"/>
          <p:cNvPicPr>
            <a:picLocks noChangeAspect="1"/>
          </p:cNvPicPr>
          <p:nvPr/>
        </p:nvPicPr>
        <p:blipFill>
          <a:blip r:embed="rId3"/>
          <a:stretch>
            <a:fillRect/>
          </a:stretch>
        </p:blipFill>
        <p:spPr>
          <a:xfrm>
            <a:off x="1503003" y="2544363"/>
            <a:ext cx="7806097" cy="3433639"/>
          </a:xfrm>
          <a:prstGeom prst="rect">
            <a:avLst/>
          </a:prstGeom>
        </p:spPr>
      </p:pic>
      <p:sp>
        <p:nvSpPr>
          <p:cNvPr id="12" name="正方形/長方形 11"/>
          <p:cNvSpPr/>
          <p:nvPr/>
        </p:nvSpPr>
        <p:spPr>
          <a:xfrm>
            <a:off x="2516060" y="5961604"/>
            <a:ext cx="6417141" cy="369332"/>
          </a:xfrm>
          <a:prstGeom prst="rect">
            <a:avLst/>
          </a:prstGeom>
        </p:spPr>
        <p:txBody>
          <a:bodyPr wrap="none">
            <a:spAutoFit/>
          </a:bodyPr>
          <a:lstStyle/>
          <a:p>
            <a:r>
              <a:rPr lang="ja-JP" altLang="en-US" dirty="0" smtClean="0"/>
              <a:t>リスクアセスメント実施支援システムの記入画面（その１）</a:t>
            </a:r>
            <a:endParaRPr lang="ja-JP" altLang="en-US" dirty="0"/>
          </a:p>
        </p:txBody>
      </p:sp>
    </p:spTree>
    <p:extLst>
      <p:ext uri="{BB962C8B-B14F-4D97-AF65-F5344CB8AC3E}">
        <p14:creationId xmlns:p14="http://schemas.microsoft.com/office/powerpoint/2010/main" val="2662021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ステップ２　リスクの見積もりの実施</a:t>
            </a:r>
            <a:r>
              <a:rPr lang="ja-JP" altLang="en-US" sz="2400" dirty="0" smtClean="0"/>
              <a:t>　</a:t>
            </a:r>
            <a:endParaRPr lang="en-US" altLang="ja-JP" sz="2400" dirty="0" smtClean="0"/>
          </a:p>
        </p:txBody>
      </p:sp>
      <p:sp>
        <p:nvSpPr>
          <p:cNvPr id="12" name="正方形/長方形 11"/>
          <p:cNvSpPr/>
          <p:nvPr/>
        </p:nvSpPr>
        <p:spPr>
          <a:xfrm>
            <a:off x="2935160" y="5978002"/>
            <a:ext cx="6417141" cy="369332"/>
          </a:xfrm>
          <a:prstGeom prst="rect">
            <a:avLst/>
          </a:prstGeom>
        </p:spPr>
        <p:txBody>
          <a:bodyPr wrap="none">
            <a:spAutoFit/>
          </a:bodyPr>
          <a:lstStyle/>
          <a:p>
            <a:r>
              <a:rPr lang="ja-JP" altLang="en-US" dirty="0" smtClean="0"/>
              <a:t>リスクアセスメント実施支援システムの記入画面（その２）</a:t>
            </a:r>
            <a:endParaRPr lang="ja-JP" altLang="en-US" dirty="0"/>
          </a:p>
        </p:txBody>
      </p:sp>
      <p:pic>
        <p:nvPicPr>
          <p:cNvPr id="3" name="図 2"/>
          <p:cNvPicPr>
            <a:picLocks noChangeAspect="1"/>
          </p:cNvPicPr>
          <p:nvPr/>
        </p:nvPicPr>
        <p:blipFill>
          <a:blip r:embed="rId3"/>
          <a:stretch>
            <a:fillRect/>
          </a:stretch>
        </p:blipFill>
        <p:spPr>
          <a:xfrm>
            <a:off x="1898330" y="2515223"/>
            <a:ext cx="5700267" cy="3462779"/>
          </a:xfrm>
          <a:prstGeom prst="rect">
            <a:avLst/>
          </a:prstGeom>
        </p:spPr>
      </p:pic>
    </p:spTree>
    <p:extLst>
      <p:ext uri="{BB962C8B-B14F-4D97-AF65-F5344CB8AC3E}">
        <p14:creationId xmlns:p14="http://schemas.microsoft.com/office/powerpoint/2010/main" val="778509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ステップ２　リスクの見積もりの実施</a:t>
            </a:r>
            <a:r>
              <a:rPr lang="ja-JP" altLang="en-US" sz="2400" dirty="0" smtClean="0"/>
              <a:t>　</a:t>
            </a:r>
            <a:endParaRPr lang="en-US" altLang="ja-JP" sz="2400" dirty="0" smtClean="0"/>
          </a:p>
        </p:txBody>
      </p:sp>
      <p:sp>
        <p:nvSpPr>
          <p:cNvPr id="12" name="正方形/長方形 11"/>
          <p:cNvSpPr/>
          <p:nvPr/>
        </p:nvSpPr>
        <p:spPr>
          <a:xfrm>
            <a:off x="2935160" y="5978002"/>
            <a:ext cx="6417141" cy="369332"/>
          </a:xfrm>
          <a:prstGeom prst="rect">
            <a:avLst/>
          </a:prstGeom>
        </p:spPr>
        <p:txBody>
          <a:bodyPr wrap="none">
            <a:spAutoFit/>
          </a:bodyPr>
          <a:lstStyle/>
          <a:p>
            <a:r>
              <a:rPr lang="ja-JP" altLang="en-US" dirty="0" smtClean="0"/>
              <a:t>リスクアセスメント実施支援システムの記入画面（その３）</a:t>
            </a:r>
            <a:endParaRPr lang="ja-JP" altLang="en-US" dirty="0"/>
          </a:p>
        </p:txBody>
      </p:sp>
      <p:pic>
        <p:nvPicPr>
          <p:cNvPr id="2" name="図 1"/>
          <p:cNvPicPr>
            <a:picLocks noChangeAspect="1"/>
          </p:cNvPicPr>
          <p:nvPr/>
        </p:nvPicPr>
        <p:blipFill>
          <a:blip r:embed="rId3"/>
          <a:stretch>
            <a:fillRect/>
          </a:stretch>
        </p:blipFill>
        <p:spPr>
          <a:xfrm>
            <a:off x="1562269" y="2684694"/>
            <a:ext cx="7969027" cy="3017605"/>
          </a:xfrm>
          <a:prstGeom prst="rect">
            <a:avLst/>
          </a:prstGeom>
        </p:spPr>
      </p:pic>
    </p:spTree>
    <p:extLst>
      <p:ext uri="{BB962C8B-B14F-4D97-AF65-F5344CB8AC3E}">
        <p14:creationId xmlns:p14="http://schemas.microsoft.com/office/powerpoint/2010/main" val="200735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ステップ２　リスクの見積もりの実施</a:t>
            </a:r>
            <a:r>
              <a:rPr lang="ja-JP" altLang="en-US" sz="2400" dirty="0" smtClean="0"/>
              <a:t>　</a:t>
            </a:r>
            <a:endParaRPr lang="en-US" altLang="ja-JP" sz="2400" dirty="0" smtClean="0"/>
          </a:p>
        </p:txBody>
      </p:sp>
      <p:sp>
        <p:nvSpPr>
          <p:cNvPr id="10" name="正方形/長方形 9"/>
          <p:cNvSpPr/>
          <p:nvPr/>
        </p:nvSpPr>
        <p:spPr>
          <a:xfrm>
            <a:off x="2351288" y="6154180"/>
            <a:ext cx="6186309" cy="369332"/>
          </a:xfrm>
          <a:prstGeom prst="rect">
            <a:avLst/>
          </a:prstGeom>
        </p:spPr>
        <p:txBody>
          <a:bodyPr wrap="none">
            <a:spAutoFit/>
          </a:bodyPr>
          <a:lstStyle/>
          <a:p>
            <a:r>
              <a:rPr lang="ja-JP" altLang="en-US" dirty="0" smtClean="0"/>
              <a:t>記入後、リスクレベルレポートと対策シートの出力画面</a:t>
            </a:r>
            <a:endParaRPr lang="ja-JP" altLang="en-US" dirty="0"/>
          </a:p>
        </p:txBody>
      </p:sp>
      <p:pic>
        <p:nvPicPr>
          <p:cNvPr id="2" name="図 1"/>
          <p:cNvPicPr>
            <a:picLocks noChangeAspect="1"/>
          </p:cNvPicPr>
          <p:nvPr/>
        </p:nvPicPr>
        <p:blipFill>
          <a:blip r:embed="rId3"/>
          <a:stretch>
            <a:fillRect/>
          </a:stretch>
        </p:blipFill>
        <p:spPr>
          <a:xfrm>
            <a:off x="1432835" y="2554180"/>
            <a:ext cx="7104762" cy="3600000"/>
          </a:xfrm>
          <a:prstGeom prst="rect">
            <a:avLst/>
          </a:prstGeom>
        </p:spPr>
      </p:pic>
    </p:spTree>
    <p:extLst>
      <p:ext uri="{BB962C8B-B14F-4D97-AF65-F5344CB8AC3E}">
        <p14:creationId xmlns:p14="http://schemas.microsoft.com/office/powerpoint/2010/main" val="411604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u="sng" dirty="0" smtClean="0"/>
              <a:t>ステップ３　リスク低減措置の内容の検討</a:t>
            </a:r>
            <a:r>
              <a:rPr lang="ja-JP" altLang="en-US" sz="2400" dirty="0" smtClean="0"/>
              <a:t>　</a:t>
            </a:r>
            <a:endParaRPr lang="en-US" altLang="ja-JP" sz="2400" dirty="0" smtClean="0"/>
          </a:p>
        </p:txBody>
      </p:sp>
      <p:sp>
        <p:nvSpPr>
          <p:cNvPr id="12" name="タイトル 1"/>
          <p:cNvSpPr>
            <a:spLocks noGrp="1"/>
          </p:cNvSpPr>
          <p:nvPr/>
        </p:nvSpPr>
        <p:spPr>
          <a:xfrm>
            <a:off x="1076892" y="2544364"/>
            <a:ext cx="8504269" cy="1099905"/>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u="sng" dirty="0" smtClean="0"/>
              <a:t>リスクレベルレポート</a:t>
            </a:r>
            <a:r>
              <a:rPr lang="ja-JP" altLang="en-US" sz="2000" dirty="0" smtClean="0"/>
              <a:t>と</a:t>
            </a:r>
            <a:r>
              <a:rPr lang="ja-JP" altLang="en-US" sz="2000" u="sng" dirty="0" smtClean="0"/>
              <a:t>対策シート</a:t>
            </a:r>
            <a:r>
              <a:rPr lang="ja-JP" altLang="en-US" sz="2000" dirty="0" smtClean="0"/>
              <a:t>を印刷し、保存する。そのレポートと対策シートを活用し、使用方法等について協議し、健康障害を防止するための措置を検討する。</a:t>
            </a:r>
            <a:endParaRPr kumimoji="1" lang="ja-JP" altLang="en-US" sz="2000" dirty="0"/>
          </a:p>
        </p:txBody>
      </p:sp>
      <p:sp>
        <p:nvSpPr>
          <p:cNvPr id="7" name="タイトル 1"/>
          <p:cNvSpPr>
            <a:spLocks noGrp="1"/>
          </p:cNvSpPr>
          <p:nvPr/>
        </p:nvSpPr>
        <p:spPr>
          <a:xfrm>
            <a:off x="1076890" y="4203069"/>
            <a:ext cx="8504269" cy="549953"/>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ステップ３で協議、検討した結果を実施するよう努める。</a:t>
            </a:r>
            <a:endParaRPr kumimoji="1" lang="ja-JP" altLang="en-US" sz="2000" dirty="0"/>
          </a:p>
        </p:txBody>
      </p:sp>
      <p:sp>
        <p:nvSpPr>
          <p:cNvPr id="10" name="タイトル 1"/>
          <p:cNvSpPr>
            <a:spLocks noGrp="1"/>
          </p:cNvSpPr>
          <p:nvPr/>
        </p:nvSpPr>
        <p:spPr>
          <a:xfrm>
            <a:off x="1076892" y="36492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u="sng" dirty="0" smtClean="0"/>
              <a:t>ステップ４　リスク低減措置の実施</a:t>
            </a:r>
            <a:r>
              <a:rPr lang="ja-JP" altLang="en-US" sz="2400" dirty="0" smtClean="0"/>
              <a:t>　</a:t>
            </a:r>
            <a:endParaRPr lang="en-US" altLang="ja-JP" sz="2400" dirty="0" smtClean="0"/>
          </a:p>
        </p:txBody>
      </p:sp>
      <p:sp>
        <p:nvSpPr>
          <p:cNvPr id="13" name="タイトル 1"/>
          <p:cNvSpPr>
            <a:spLocks noGrp="1"/>
          </p:cNvSpPr>
          <p:nvPr/>
        </p:nvSpPr>
        <p:spPr>
          <a:xfrm>
            <a:off x="1076888" y="5176290"/>
            <a:ext cx="8504269" cy="81696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ステップ４で実施した、リスク低減処置の実施方法等のリスクアセスメントを作業者に周知する。</a:t>
            </a:r>
            <a:endParaRPr kumimoji="1" lang="ja-JP" altLang="en-US" sz="2000" dirty="0"/>
          </a:p>
        </p:txBody>
      </p:sp>
      <p:sp>
        <p:nvSpPr>
          <p:cNvPr id="14" name="タイトル 1"/>
          <p:cNvSpPr>
            <a:spLocks noGrp="1"/>
          </p:cNvSpPr>
          <p:nvPr/>
        </p:nvSpPr>
        <p:spPr>
          <a:xfrm>
            <a:off x="1076888" y="4631332"/>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b="1" u="sng" dirty="0" smtClean="0"/>
              <a:t>ステップ５　リスクアセスメント結果の作業者への周知</a:t>
            </a:r>
            <a:r>
              <a:rPr lang="ja-JP" altLang="en-US" sz="2400" dirty="0" smtClean="0"/>
              <a:t>　</a:t>
            </a:r>
            <a:endParaRPr lang="en-US" altLang="ja-JP" sz="2400" dirty="0" smtClean="0"/>
          </a:p>
        </p:txBody>
      </p:sp>
    </p:spTree>
    <p:extLst>
      <p:ext uri="{BB962C8B-B14F-4D97-AF65-F5344CB8AC3E}">
        <p14:creationId xmlns:p14="http://schemas.microsoft.com/office/powerpoint/2010/main" val="3161019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２　廃液等の取扱いについて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14</a:t>
            </a:r>
            <a:endParaRPr kumimoji="1" lang="ja-JP" altLang="en-US" sz="2400" b="1" dirty="0"/>
          </a:p>
        </p:txBody>
      </p:sp>
      <p:sp>
        <p:nvSpPr>
          <p:cNvPr id="11" name="タイトル 1"/>
          <p:cNvSpPr>
            <a:spLocks noGrp="1"/>
          </p:cNvSpPr>
          <p:nvPr/>
        </p:nvSpPr>
        <p:spPr>
          <a:xfrm>
            <a:off x="1136706" y="1303104"/>
            <a:ext cx="8953777" cy="236694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000" u="sng" dirty="0" smtClean="0"/>
              <a:t>本学の化学物質の排水は除外施設を設けていないため、横浜市が定める「特定事業者からの排水に関する水質基準」を厳守する必要があります。そのため、毎月２回指定した５箇所より採取、成分検査を実施しています。もし、検査結果が基準値を超えて放流した場合、横浜市より大学全体の実験を停止するような処罰が下る可能性もあります。</a:t>
            </a:r>
            <a:endParaRPr lang="en-US" altLang="ja-JP" sz="2000" u="sng" dirty="0" smtClean="0"/>
          </a:p>
          <a:p>
            <a:r>
              <a:rPr kumimoji="1" lang="ja-JP" altLang="en-US" sz="2000" u="sng" dirty="0" smtClean="0"/>
              <a:t>そのため、作業員は常に危機感を持っていただき、下記のことを守っていただきます様お願いします。</a:t>
            </a:r>
            <a:endParaRPr kumimoji="1" lang="ja-JP" altLang="en-US" sz="2000" dirty="0"/>
          </a:p>
        </p:txBody>
      </p:sp>
      <p:sp>
        <p:nvSpPr>
          <p:cNvPr id="3" name="角丸四角形 2"/>
          <p:cNvSpPr/>
          <p:nvPr/>
        </p:nvSpPr>
        <p:spPr>
          <a:xfrm>
            <a:off x="1136706" y="3856310"/>
            <a:ext cx="8223194" cy="2616200"/>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p:cNvSpPr>
            <a:spLocks noGrp="1"/>
          </p:cNvSpPr>
          <p:nvPr/>
        </p:nvSpPr>
        <p:spPr>
          <a:xfrm>
            <a:off x="1322699" y="4166722"/>
            <a:ext cx="7851208" cy="199537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a:t>
            </a:r>
            <a:r>
              <a:rPr lang="ja-JP" altLang="en-US" sz="2000" dirty="0" smtClean="0"/>
              <a:t>実験等で発生した廃液は</a:t>
            </a:r>
            <a:endParaRPr lang="en-US" altLang="ja-JP" sz="2000" dirty="0" smtClean="0"/>
          </a:p>
          <a:p>
            <a:r>
              <a:rPr lang="ja-JP" altLang="en-US" sz="2000" dirty="0" smtClean="0"/>
              <a:t>（１）そのまま、下水には流さない。</a:t>
            </a:r>
            <a:endParaRPr lang="en-US" altLang="ja-JP" sz="2000" dirty="0" smtClean="0"/>
          </a:p>
          <a:p>
            <a:r>
              <a:rPr lang="ja-JP" altLang="en-US" sz="2000" dirty="0" smtClean="0"/>
              <a:t>（２）</a:t>
            </a:r>
            <a:r>
              <a:rPr lang="ja-JP" altLang="en-US" sz="2000" dirty="0"/>
              <a:t>下水に流せるのは３次洗浄水から</a:t>
            </a:r>
            <a:r>
              <a:rPr lang="ja-JP" altLang="en-US" sz="2000" dirty="0" smtClean="0"/>
              <a:t>。</a:t>
            </a:r>
            <a:endParaRPr lang="en-US" altLang="ja-JP" sz="2000" dirty="0" smtClean="0"/>
          </a:p>
          <a:p>
            <a:r>
              <a:rPr lang="ja-JP" altLang="en-US" sz="2000" dirty="0" smtClean="0"/>
              <a:t>（３）指定のポリタンクに貯める。</a:t>
            </a:r>
            <a:endParaRPr lang="en-US" altLang="ja-JP" sz="2000" dirty="0" smtClean="0"/>
          </a:p>
          <a:p>
            <a:r>
              <a:rPr lang="ja-JP" altLang="en-US" sz="2000" dirty="0" smtClean="0"/>
              <a:t>（４）貯める際は廃液分類表に従い、貯留する。</a:t>
            </a:r>
            <a:endParaRPr lang="en-US" altLang="ja-JP" sz="2000" dirty="0" smtClean="0"/>
          </a:p>
          <a:p>
            <a:r>
              <a:rPr lang="ja-JP" altLang="en-US" sz="2000" dirty="0" smtClean="0"/>
              <a:t>（５</a:t>
            </a:r>
            <a:r>
              <a:rPr lang="ja-JP" altLang="en-US" sz="2000" dirty="0"/>
              <a:t>）</a:t>
            </a:r>
            <a:r>
              <a:rPr lang="ja-JP" altLang="en-US" sz="2000" dirty="0" smtClean="0"/>
              <a:t>貯留した廃液は内容物カードを貼り、廃液倉庫へ入れる。</a:t>
            </a:r>
            <a:endParaRPr kumimoji="1" lang="ja-JP" altLang="en-US" sz="2000" dirty="0"/>
          </a:p>
        </p:txBody>
      </p:sp>
    </p:spTree>
    <p:extLst>
      <p:ext uri="{BB962C8B-B14F-4D97-AF65-F5344CB8AC3E}">
        <p14:creationId xmlns:p14="http://schemas.microsoft.com/office/powerpoint/2010/main" val="3504911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２　廃液等の取扱いについて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1</a:t>
            </a:r>
            <a:r>
              <a:rPr lang="en-US" altLang="ja-JP" sz="2400" b="1" dirty="0"/>
              <a:t>5</a:t>
            </a:r>
            <a:endParaRPr kumimoji="1" lang="ja-JP" altLang="en-US" sz="2400" b="1" dirty="0"/>
          </a:p>
        </p:txBody>
      </p:sp>
      <p:sp>
        <p:nvSpPr>
          <p:cNvPr id="7" name="タイトル 1"/>
          <p:cNvSpPr>
            <a:spLocks noGrp="1"/>
          </p:cNvSpPr>
          <p:nvPr/>
        </p:nvSpPr>
        <p:spPr>
          <a:xfrm>
            <a:off x="1322699" y="1303104"/>
            <a:ext cx="7851208"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（１）そのまま、下水には流さない。</a:t>
            </a:r>
            <a:endParaRPr lang="en-US" altLang="ja-JP" sz="2000" dirty="0" smtClean="0"/>
          </a:p>
        </p:txBody>
      </p:sp>
      <p:sp>
        <p:nvSpPr>
          <p:cNvPr id="8" name="タイトル 1"/>
          <p:cNvSpPr>
            <a:spLocks noGrp="1"/>
          </p:cNvSpPr>
          <p:nvPr/>
        </p:nvSpPr>
        <p:spPr>
          <a:xfrm>
            <a:off x="1676400" y="1632753"/>
            <a:ext cx="8612776" cy="1233033"/>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000" dirty="0"/>
              <a:t>基準値</a:t>
            </a:r>
            <a:r>
              <a:rPr lang="ja-JP" altLang="en-US" sz="2000" dirty="0" smtClean="0"/>
              <a:t>を厳守するため、「ちょっと待って！」の表示を各流し台付近に貼ってください。廃液はどのような物質を含んでいるのか、把握し適切な処理を行うようにお願いします。</a:t>
            </a:r>
            <a:endParaRPr kumimoji="1" lang="ja-JP" altLang="en-US" sz="2000" dirty="0"/>
          </a:p>
        </p:txBody>
      </p:sp>
      <p:pic>
        <p:nvPicPr>
          <p:cNvPr id="2" name="図 1"/>
          <p:cNvPicPr>
            <a:picLocks noChangeAspect="1"/>
          </p:cNvPicPr>
          <p:nvPr/>
        </p:nvPicPr>
        <p:blipFill>
          <a:blip r:embed="rId3"/>
          <a:stretch>
            <a:fillRect/>
          </a:stretch>
        </p:blipFill>
        <p:spPr>
          <a:xfrm>
            <a:off x="2383419" y="2865786"/>
            <a:ext cx="4213256" cy="5951592"/>
          </a:xfrm>
          <a:prstGeom prst="rect">
            <a:avLst/>
          </a:prstGeom>
        </p:spPr>
      </p:pic>
      <p:sp>
        <p:nvSpPr>
          <p:cNvPr id="12" name="タイトル 1"/>
          <p:cNvSpPr>
            <a:spLocks noGrp="1"/>
          </p:cNvSpPr>
          <p:nvPr/>
        </p:nvSpPr>
        <p:spPr>
          <a:xfrm>
            <a:off x="6442026" y="6141804"/>
            <a:ext cx="7851208"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000" dirty="0" smtClean="0"/>
              <a:t>※</a:t>
            </a:r>
            <a:r>
              <a:rPr lang="ja-JP" altLang="en-US" sz="2000" dirty="0" smtClean="0"/>
              <a:t>「ちょっと待って！」表示</a:t>
            </a:r>
            <a:endParaRPr lang="en-US" altLang="ja-JP" sz="2000" dirty="0" smtClean="0"/>
          </a:p>
        </p:txBody>
      </p:sp>
    </p:spTree>
    <p:extLst>
      <p:ext uri="{BB962C8B-B14F-4D97-AF65-F5344CB8AC3E}">
        <p14:creationId xmlns:p14="http://schemas.microsoft.com/office/powerpoint/2010/main" val="3804340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２　廃液等の取扱いについて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1</a:t>
            </a:r>
            <a:r>
              <a:rPr lang="en-US" altLang="ja-JP" sz="2400" b="1" dirty="0"/>
              <a:t>5</a:t>
            </a:r>
            <a:endParaRPr kumimoji="1" lang="ja-JP" altLang="en-US" sz="2400" b="1" dirty="0"/>
          </a:p>
        </p:txBody>
      </p:sp>
      <p:sp>
        <p:nvSpPr>
          <p:cNvPr id="7" name="タイトル 1"/>
          <p:cNvSpPr>
            <a:spLocks noGrp="1"/>
          </p:cNvSpPr>
          <p:nvPr/>
        </p:nvSpPr>
        <p:spPr>
          <a:xfrm>
            <a:off x="1322699" y="1303104"/>
            <a:ext cx="7851208"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a:t>
            </a:r>
            <a:r>
              <a:rPr lang="ja-JP" altLang="en-US" sz="2000" dirty="0"/>
              <a:t>２</a:t>
            </a:r>
            <a:r>
              <a:rPr lang="ja-JP" altLang="en-US" sz="2000" dirty="0" smtClean="0"/>
              <a:t>）下水</a:t>
            </a:r>
            <a:r>
              <a:rPr lang="ja-JP" altLang="en-US" sz="2000" dirty="0"/>
              <a:t>に流せるのは３次洗浄水</a:t>
            </a:r>
            <a:r>
              <a:rPr lang="ja-JP" altLang="en-US" sz="2000" dirty="0" smtClean="0"/>
              <a:t>から。</a:t>
            </a:r>
            <a:endParaRPr lang="ja-JP" altLang="en-US" sz="2000" dirty="0"/>
          </a:p>
        </p:txBody>
      </p:sp>
      <p:sp>
        <p:nvSpPr>
          <p:cNvPr id="8" name="タイトル 1"/>
          <p:cNvSpPr>
            <a:spLocks noGrp="1"/>
          </p:cNvSpPr>
          <p:nvPr/>
        </p:nvSpPr>
        <p:spPr>
          <a:xfrm>
            <a:off x="1676400" y="1632754"/>
            <a:ext cx="8612776" cy="896592"/>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000" dirty="0" smtClean="0"/>
              <a:t>実験器具等を流しで洗浄する際は、「実験器具等の洗浄方法」に記載のとおりに実施してください。</a:t>
            </a:r>
            <a:endParaRPr kumimoji="1" lang="ja-JP" altLang="en-US" sz="2000" dirty="0"/>
          </a:p>
        </p:txBody>
      </p:sp>
      <p:sp>
        <p:nvSpPr>
          <p:cNvPr id="12" name="タイトル 1"/>
          <p:cNvSpPr>
            <a:spLocks noGrp="1"/>
          </p:cNvSpPr>
          <p:nvPr/>
        </p:nvSpPr>
        <p:spPr>
          <a:xfrm>
            <a:off x="5991420" y="5953119"/>
            <a:ext cx="7851208"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000" dirty="0" smtClean="0"/>
              <a:t>※</a:t>
            </a:r>
            <a:r>
              <a:rPr lang="ja-JP" altLang="en-US" sz="2000" dirty="0" smtClean="0"/>
              <a:t>実験器具等の洗浄方法</a:t>
            </a:r>
            <a:endParaRPr lang="en-US" altLang="ja-JP" sz="2000" dirty="0" smtClean="0"/>
          </a:p>
        </p:txBody>
      </p:sp>
      <p:pic>
        <p:nvPicPr>
          <p:cNvPr id="3" name="図 2"/>
          <p:cNvPicPr>
            <a:picLocks noChangeAspect="1"/>
          </p:cNvPicPr>
          <p:nvPr/>
        </p:nvPicPr>
        <p:blipFill>
          <a:blip r:embed="rId3"/>
          <a:stretch>
            <a:fillRect/>
          </a:stretch>
        </p:blipFill>
        <p:spPr>
          <a:xfrm>
            <a:off x="2607572" y="2578921"/>
            <a:ext cx="3154600" cy="4012380"/>
          </a:xfrm>
          <a:prstGeom prst="rect">
            <a:avLst/>
          </a:prstGeom>
        </p:spPr>
      </p:pic>
    </p:spTree>
    <p:extLst>
      <p:ext uri="{BB962C8B-B14F-4D97-AF65-F5344CB8AC3E}">
        <p14:creationId xmlns:p14="http://schemas.microsoft.com/office/powerpoint/2010/main" val="2653793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２　廃液等の取扱いについて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16</a:t>
            </a:r>
            <a:endParaRPr kumimoji="1" lang="ja-JP" altLang="en-US" sz="2400" b="1" dirty="0"/>
          </a:p>
        </p:txBody>
      </p:sp>
      <p:sp>
        <p:nvSpPr>
          <p:cNvPr id="7" name="タイトル 1"/>
          <p:cNvSpPr>
            <a:spLocks noGrp="1"/>
          </p:cNvSpPr>
          <p:nvPr/>
        </p:nvSpPr>
        <p:spPr>
          <a:xfrm>
            <a:off x="1322699" y="1303104"/>
            <a:ext cx="7851208"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（３）指定のポリタンクの貯める</a:t>
            </a:r>
            <a:endParaRPr lang="en-US" altLang="ja-JP" sz="2000" dirty="0" smtClean="0"/>
          </a:p>
        </p:txBody>
      </p:sp>
      <p:sp>
        <p:nvSpPr>
          <p:cNvPr id="8" name="タイトル 1"/>
          <p:cNvSpPr>
            <a:spLocks noGrp="1"/>
          </p:cNvSpPr>
          <p:nvPr/>
        </p:nvSpPr>
        <p:spPr>
          <a:xfrm>
            <a:off x="1676400" y="1632753"/>
            <a:ext cx="8612776" cy="21990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000" dirty="0" smtClean="0"/>
              <a:t>実験廃液貯める際、各研究室等で使用しているガラス製の容器でも構いませんが、ふたが閉まらなかったり、落下させ割ってしまったりする恐れがあるため、指定の廃液用ポリタンク（</a:t>
            </a:r>
            <a:r>
              <a:rPr lang="en-US" altLang="ja-JP" sz="2000" dirty="0" smtClean="0"/>
              <a:t>20</a:t>
            </a:r>
            <a:r>
              <a:rPr lang="ja-JP" altLang="en-US" sz="2000" dirty="0" smtClean="0"/>
              <a:t>Ｌ、</a:t>
            </a:r>
            <a:r>
              <a:rPr lang="en-US" altLang="ja-JP" sz="2000" dirty="0" smtClean="0"/>
              <a:t>10</a:t>
            </a:r>
            <a:r>
              <a:rPr lang="ja-JP" altLang="en-US" sz="2000" dirty="0" smtClean="0"/>
              <a:t>Ｌ）を利用するようお願いします。保管場所は廃液倉庫の右の扉に保管してあります。</a:t>
            </a:r>
            <a:endParaRPr lang="en-US" altLang="ja-JP" sz="2000" dirty="0" smtClean="0"/>
          </a:p>
          <a:p>
            <a:r>
              <a:rPr kumimoji="1" lang="en-US" altLang="ja-JP" sz="2000" dirty="0" smtClean="0"/>
              <a:t>※</a:t>
            </a:r>
            <a:r>
              <a:rPr kumimoji="1" lang="ja-JP" altLang="en-US" sz="2000" dirty="0" smtClean="0"/>
              <a:t>在庫切れの場合は施設担当</a:t>
            </a:r>
            <a:r>
              <a:rPr lang="ja-JP" altLang="en-US" sz="2000" dirty="0" smtClean="0"/>
              <a:t>（内線</a:t>
            </a:r>
            <a:r>
              <a:rPr lang="en-US" altLang="ja-JP" sz="2000" dirty="0" smtClean="0"/>
              <a:t>2926</a:t>
            </a:r>
            <a:r>
              <a:rPr lang="ja-JP" altLang="en-US" sz="2000" dirty="0" smtClean="0"/>
              <a:t>）またはエネルギーセンター（内線</a:t>
            </a:r>
            <a:r>
              <a:rPr lang="en-US" altLang="ja-JP" sz="2000" dirty="0" smtClean="0"/>
              <a:t>2533</a:t>
            </a:r>
            <a:r>
              <a:rPr lang="ja-JP" altLang="en-US" sz="2000" dirty="0" smtClean="0"/>
              <a:t>）に問い合わせください。</a:t>
            </a:r>
            <a:endParaRPr kumimoji="1" lang="ja-JP" altLang="en-US" sz="2000" dirty="0"/>
          </a:p>
        </p:txBody>
      </p:sp>
      <p:pic>
        <p:nvPicPr>
          <p:cNvPr id="3" name="図 2"/>
          <p:cNvPicPr>
            <a:picLocks noChangeAspect="1"/>
          </p:cNvPicPr>
          <p:nvPr/>
        </p:nvPicPr>
        <p:blipFill>
          <a:blip r:embed="rId3"/>
          <a:stretch>
            <a:fillRect/>
          </a:stretch>
        </p:blipFill>
        <p:spPr>
          <a:xfrm>
            <a:off x="2014896" y="3958221"/>
            <a:ext cx="3065106" cy="2298830"/>
          </a:xfrm>
          <a:prstGeom prst="rect">
            <a:avLst/>
          </a:prstGeom>
        </p:spPr>
      </p:pic>
      <p:sp>
        <p:nvSpPr>
          <p:cNvPr id="9" name="タイトル 1"/>
          <p:cNvSpPr>
            <a:spLocks noGrp="1"/>
          </p:cNvSpPr>
          <p:nvPr/>
        </p:nvSpPr>
        <p:spPr>
          <a:xfrm>
            <a:off x="2014896" y="6257051"/>
            <a:ext cx="3065106"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smtClean="0"/>
              <a:t>※</a:t>
            </a:r>
            <a:r>
              <a:rPr lang="ja-JP" altLang="en-US" sz="1600" dirty="0" smtClean="0"/>
              <a:t>廃液用ポリタンク保管場所</a:t>
            </a:r>
            <a:endParaRPr lang="en-US" altLang="ja-JP" sz="1600" dirty="0" smtClean="0"/>
          </a:p>
        </p:txBody>
      </p:sp>
      <p:cxnSp>
        <p:nvCxnSpPr>
          <p:cNvPr id="6" name="直線矢印コネクタ 5"/>
          <p:cNvCxnSpPr>
            <a:stCxn id="19" idx="1"/>
          </p:cNvCxnSpPr>
          <p:nvPr/>
        </p:nvCxnSpPr>
        <p:spPr>
          <a:xfrm flipH="1">
            <a:off x="4194632" y="5198468"/>
            <a:ext cx="1625597" cy="56370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GP04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9894" y="4177880"/>
            <a:ext cx="242887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タイトル 1"/>
          <p:cNvSpPr>
            <a:spLocks noGrp="1"/>
          </p:cNvSpPr>
          <p:nvPr/>
        </p:nvSpPr>
        <p:spPr>
          <a:xfrm>
            <a:off x="5982788" y="5989218"/>
            <a:ext cx="3065106"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smtClean="0"/>
              <a:t>※</a:t>
            </a:r>
            <a:r>
              <a:rPr lang="ja-JP" altLang="en-US" sz="1600" dirty="0" smtClean="0"/>
              <a:t>（左</a:t>
            </a:r>
            <a:r>
              <a:rPr lang="en-US" altLang="ja-JP" sz="1600" dirty="0" smtClean="0"/>
              <a:t>10</a:t>
            </a:r>
            <a:r>
              <a:rPr lang="ja-JP" altLang="en-US" sz="1600" dirty="0" smtClean="0"/>
              <a:t>Ｌ、右</a:t>
            </a:r>
            <a:r>
              <a:rPr lang="en-US" altLang="ja-JP" sz="1600" dirty="0" smtClean="0"/>
              <a:t>20</a:t>
            </a:r>
            <a:r>
              <a:rPr lang="ja-JP" altLang="en-US" sz="1600" dirty="0" smtClean="0"/>
              <a:t>Ｌ）</a:t>
            </a:r>
            <a:endParaRPr lang="en-US" altLang="ja-JP" sz="1600" dirty="0" smtClean="0"/>
          </a:p>
        </p:txBody>
      </p:sp>
      <p:sp>
        <p:nvSpPr>
          <p:cNvPr id="19" name="角丸四角形 18"/>
          <p:cNvSpPr/>
          <p:nvPr/>
        </p:nvSpPr>
        <p:spPr>
          <a:xfrm>
            <a:off x="5820229" y="3958222"/>
            <a:ext cx="2884897" cy="2480492"/>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48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4793" y="1210253"/>
            <a:ext cx="1201782"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800" dirty="0" smtClean="0"/>
              <a:t>目次</a:t>
            </a:r>
            <a:endParaRPr kumimoji="1" lang="ja-JP" altLang="en-US" sz="2800" dirty="0"/>
          </a:p>
        </p:txBody>
      </p:sp>
      <p:sp>
        <p:nvSpPr>
          <p:cNvPr id="5" name="タイトル 1"/>
          <p:cNvSpPr>
            <a:spLocks noGrp="1"/>
          </p:cNvSpPr>
          <p:nvPr/>
        </p:nvSpPr>
        <p:spPr>
          <a:xfrm>
            <a:off x="1933847" y="2507656"/>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6" name="タイトル 1"/>
          <p:cNvSpPr>
            <a:spLocks noGrp="1"/>
          </p:cNvSpPr>
          <p:nvPr/>
        </p:nvSpPr>
        <p:spPr>
          <a:xfrm>
            <a:off x="1933847" y="3208642"/>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２</a:t>
            </a:r>
            <a:r>
              <a:rPr kumimoji="1" lang="ja-JP" altLang="en-US" sz="2400" dirty="0" smtClean="0"/>
              <a:t>　</a:t>
            </a:r>
            <a:r>
              <a:rPr lang="ja-JP" altLang="en-US" sz="2400" dirty="0" smtClean="0"/>
              <a:t>廃液等の取扱いについて</a:t>
            </a:r>
            <a:endParaRPr kumimoji="1" lang="ja-JP" altLang="en-US" sz="2400" dirty="0"/>
          </a:p>
        </p:txBody>
      </p:sp>
      <p:sp>
        <p:nvSpPr>
          <p:cNvPr id="9" name="タイトル 1"/>
          <p:cNvSpPr>
            <a:spLocks noGrp="1"/>
          </p:cNvSpPr>
          <p:nvPr/>
        </p:nvSpPr>
        <p:spPr>
          <a:xfrm>
            <a:off x="1933847" y="3909628"/>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３</a:t>
            </a:r>
            <a:r>
              <a:rPr lang="ja-JP" altLang="en-US" sz="2400" dirty="0" smtClean="0"/>
              <a:t>　最後に</a:t>
            </a:r>
            <a:endParaRPr kumimoji="1" lang="ja-JP" altLang="en-US" sz="2400" dirty="0"/>
          </a:p>
        </p:txBody>
      </p:sp>
    </p:spTree>
    <p:extLst>
      <p:ext uri="{BB962C8B-B14F-4D97-AF65-F5344CB8AC3E}">
        <p14:creationId xmlns:p14="http://schemas.microsoft.com/office/powerpoint/2010/main" val="297785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２　廃液等の取扱いについて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17</a:t>
            </a:r>
            <a:endParaRPr kumimoji="1" lang="ja-JP" altLang="en-US" sz="2400" b="1" dirty="0"/>
          </a:p>
        </p:txBody>
      </p:sp>
      <p:sp>
        <p:nvSpPr>
          <p:cNvPr id="8" name="タイトル 1"/>
          <p:cNvSpPr>
            <a:spLocks noGrp="1"/>
          </p:cNvSpPr>
          <p:nvPr/>
        </p:nvSpPr>
        <p:spPr>
          <a:xfrm>
            <a:off x="1676400" y="1632753"/>
            <a:ext cx="8612776" cy="1168504"/>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000" dirty="0" smtClean="0"/>
              <a:t>実験廃液を貯留する際、廃液分類表に従い、区別してください。もし、区別しなかったことで、化学反応等で熱が発生した</a:t>
            </a:r>
            <a:r>
              <a:rPr lang="ja-JP" altLang="en-US" sz="2000" dirty="0"/>
              <a:t>場合</a:t>
            </a:r>
            <a:r>
              <a:rPr lang="ja-JP" altLang="en-US" sz="2000" dirty="0" smtClean="0"/>
              <a:t>、事故を起こす危険があります。</a:t>
            </a:r>
            <a:endParaRPr lang="en-US" altLang="ja-JP" sz="2000" dirty="0" smtClean="0"/>
          </a:p>
        </p:txBody>
      </p:sp>
      <p:sp>
        <p:nvSpPr>
          <p:cNvPr id="2" name="正方形/長方形 1"/>
          <p:cNvSpPr/>
          <p:nvPr/>
        </p:nvSpPr>
        <p:spPr>
          <a:xfrm>
            <a:off x="1355084" y="1364118"/>
            <a:ext cx="5827236" cy="400110"/>
          </a:xfrm>
          <a:prstGeom prst="rect">
            <a:avLst/>
          </a:prstGeom>
        </p:spPr>
        <p:txBody>
          <a:bodyPr wrap="none">
            <a:spAutoFit/>
          </a:bodyPr>
          <a:lstStyle/>
          <a:p>
            <a:r>
              <a:rPr lang="ja-JP" altLang="en-US" sz="2000" dirty="0" smtClean="0"/>
              <a:t>（４）</a:t>
            </a:r>
            <a:r>
              <a:rPr lang="ja-JP" altLang="en-US" sz="2000" dirty="0"/>
              <a:t>貯める際は廃液分類表に従い、貯留する。</a:t>
            </a:r>
          </a:p>
        </p:txBody>
      </p:sp>
      <p:pic>
        <p:nvPicPr>
          <p:cNvPr id="4" name="図 3"/>
          <p:cNvPicPr>
            <a:picLocks noChangeAspect="1"/>
          </p:cNvPicPr>
          <p:nvPr/>
        </p:nvPicPr>
        <p:blipFill>
          <a:blip r:embed="rId3"/>
          <a:stretch>
            <a:fillRect/>
          </a:stretch>
        </p:blipFill>
        <p:spPr>
          <a:xfrm>
            <a:off x="1909524" y="2844800"/>
            <a:ext cx="5272796" cy="3723354"/>
          </a:xfrm>
          <a:prstGeom prst="rect">
            <a:avLst/>
          </a:prstGeom>
        </p:spPr>
      </p:pic>
      <p:sp>
        <p:nvSpPr>
          <p:cNvPr id="14" name="タイトル 1"/>
          <p:cNvSpPr>
            <a:spLocks noGrp="1"/>
          </p:cNvSpPr>
          <p:nvPr/>
        </p:nvSpPr>
        <p:spPr>
          <a:xfrm>
            <a:off x="7182320" y="5595826"/>
            <a:ext cx="3065106"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smtClean="0"/>
              <a:t>※</a:t>
            </a:r>
            <a:r>
              <a:rPr lang="ja-JP" altLang="en-US" sz="1600" dirty="0" smtClean="0"/>
              <a:t>廃液分類表</a:t>
            </a:r>
            <a:endParaRPr lang="en-US" altLang="ja-JP" sz="1600" dirty="0" smtClean="0"/>
          </a:p>
        </p:txBody>
      </p:sp>
    </p:spTree>
    <p:extLst>
      <p:ext uri="{BB962C8B-B14F-4D97-AF65-F5344CB8AC3E}">
        <p14:creationId xmlns:p14="http://schemas.microsoft.com/office/powerpoint/2010/main" val="1604821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２　廃液等の取扱いについて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17</a:t>
            </a:r>
            <a:endParaRPr kumimoji="1" lang="ja-JP" altLang="en-US" sz="2400" b="1" dirty="0"/>
          </a:p>
        </p:txBody>
      </p:sp>
      <p:sp>
        <p:nvSpPr>
          <p:cNvPr id="8" name="タイトル 1"/>
          <p:cNvSpPr>
            <a:spLocks noGrp="1"/>
          </p:cNvSpPr>
          <p:nvPr/>
        </p:nvSpPr>
        <p:spPr>
          <a:xfrm>
            <a:off x="1676400" y="1632753"/>
            <a:ext cx="8612776" cy="1168504"/>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000" dirty="0" smtClean="0"/>
              <a:t>貯留した実験廃液の容器は、「内容物カード」に必要事項を記載し、容器に貼り付け、臨床研究棟横の「実験廃液倉庫」入れてください。（常時施錠中のため、守衛にて鍵を借りてください。）</a:t>
            </a:r>
            <a:endParaRPr lang="en-US" altLang="ja-JP" sz="2000" dirty="0" smtClean="0"/>
          </a:p>
        </p:txBody>
      </p:sp>
      <p:sp>
        <p:nvSpPr>
          <p:cNvPr id="2" name="正方形/長方形 1"/>
          <p:cNvSpPr/>
          <p:nvPr/>
        </p:nvSpPr>
        <p:spPr>
          <a:xfrm>
            <a:off x="1355084" y="1364118"/>
            <a:ext cx="7622600" cy="400110"/>
          </a:xfrm>
          <a:prstGeom prst="rect">
            <a:avLst/>
          </a:prstGeom>
        </p:spPr>
        <p:txBody>
          <a:bodyPr wrap="none">
            <a:spAutoFit/>
          </a:bodyPr>
          <a:lstStyle/>
          <a:p>
            <a:r>
              <a:rPr lang="ja-JP" altLang="en-US" sz="2000" dirty="0"/>
              <a:t>（５）貯留した廃液は内容物カードを貼り、廃液倉庫へ入れる</a:t>
            </a:r>
            <a:r>
              <a:rPr lang="ja-JP" altLang="en-US" sz="2000" dirty="0" smtClean="0"/>
              <a:t>。</a:t>
            </a:r>
            <a:endParaRPr lang="en-US" altLang="ja-JP" sz="2000" dirty="0"/>
          </a:p>
        </p:txBody>
      </p:sp>
      <p:sp>
        <p:nvSpPr>
          <p:cNvPr id="14" name="タイトル 1"/>
          <p:cNvSpPr>
            <a:spLocks noGrp="1"/>
          </p:cNvSpPr>
          <p:nvPr/>
        </p:nvSpPr>
        <p:spPr>
          <a:xfrm>
            <a:off x="5529943" y="5784512"/>
            <a:ext cx="3065106"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smtClean="0"/>
              <a:t>※</a:t>
            </a:r>
            <a:r>
              <a:rPr lang="ja-JP" altLang="en-US" sz="1600" dirty="0" smtClean="0"/>
              <a:t>内容物</a:t>
            </a:r>
            <a:r>
              <a:rPr lang="ja-JP" altLang="en-US" sz="1600" dirty="0"/>
              <a:t>カード</a:t>
            </a:r>
            <a:endParaRPr lang="en-US" altLang="ja-JP" sz="1600" dirty="0" smtClean="0"/>
          </a:p>
        </p:txBody>
      </p:sp>
      <p:pic>
        <p:nvPicPr>
          <p:cNvPr id="3" name="図 2"/>
          <p:cNvPicPr>
            <a:picLocks noChangeAspect="1"/>
          </p:cNvPicPr>
          <p:nvPr/>
        </p:nvPicPr>
        <p:blipFill>
          <a:blip r:embed="rId3"/>
          <a:stretch>
            <a:fillRect/>
          </a:stretch>
        </p:blipFill>
        <p:spPr>
          <a:xfrm>
            <a:off x="2794473" y="2801257"/>
            <a:ext cx="2735470" cy="3873812"/>
          </a:xfrm>
          <a:prstGeom prst="rect">
            <a:avLst/>
          </a:prstGeom>
        </p:spPr>
      </p:pic>
    </p:spTree>
    <p:extLst>
      <p:ext uri="{BB962C8B-B14F-4D97-AF65-F5344CB8AC3E}">
        <p14:creationId xmlns:p14="http://schemas.microsoft.com/office/powerpoint/2010/main" val="2551771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２　廃液等の取扱いについて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18</a:t>
            </a:r>
            <a:endParaRPr kumimoji="1" lang="ja-JP" altLang="en-US" sz="2400" b="1" dirty="0"/>
          </a:p>
        </p:txBody>
      </p:sp>
      <p:sp>
        <p:nvSpPr>
          <p:cNvPr id="2" name="正方形/長方形 1"/>
          <p:cNvSpPr/>
          <p:nvPr/>
        </p:nvSpPr>
        <p:spPr>
          <a:xfrm>
            <a:off x="1355084" y="1364118"/>
            <a:ext cx="7622600" cy="400110"/>
          </a:xfrm>
          <a:prstGeom prst="rect">
            <a:avLst/>
          </a:prstGeom>
        </p:spPr>
        <p:txBody>
          <a:bodyPr wrap="none">
            <a:spAutoFit/>
          </a:bodyPr>
          <a:lstStyle/>
          <a:p>
            <a:r>
              <a:rPr lang="ja-JP" altLang="en-US" sz="2000" dirty="0"/>
              <a:t>（５）貯留した廃液は内容物カードを貼り、廃液倉庫へ入れる</a:t>
            </a:r>
            <a:r>
              <a:rPr lang="ja-JP" altLang="en-US" sz="2000" dirty="0" smtClean="0"/>
              <a:t>。</a:t>
            </a:r>
            <a:endParaRPr lang="en-US" altLang="ja-JP" sz="2000" dirty="0"/>
          </a:p>
        </p:txBody>
      </p:sp>
      <p:pic>
        <p:nvPicPr>
          <p:cNvPr id="6" name="図 5"/>
          <p:cNvPicPr>
            <a:picLocks noChangeAspect="1"/>
          </p:cNvPicPr>
          <p:nvPr/>
        </p:nvPicPr>
        <p:blipFill>
          <a:blip r:embed="rId3"/>
          <a:stretch>
            <a:fillRect/>
          </a:stretch>
        </p:blipFill>
        <p:spPr>
          <a:xfrm>
            <a:off x="1181407" y="1988976"/>
            <a:ext cx="6585619" cy="3571262"/>
          </a:xfrm>
          <a:prstGeom prst="rect">
            <a:avLst/>
          </a:prstGeom>
        </p:spPr>
      </p:pic>
      <p:cxnSp>
        <p:nvCxnSpPr>
          <p:cNvPr id="9" name="直線矢印コネクタ 8"/>
          <p:cNvCxnSpPr>
            <a:stCxn id="15" idx="1"/>
          </p:cNvCxnSpPr>
          <p:nvPr/>
        </p:nvCxnSpPr>
        <p:spPr>
          <a:xfrm flipH="1" flipV="1">
            <a:off x="3454400" y="3193143"/>
            <a:ext cx="4449037" cy="1574800"/>
          </a:xfrm>
          <a:prstGeom prst="straightConnector1">
            <a:avLst/>
          </a:prstGeom>
          <a:ln w="47625">
            <a:headEnd type="none"/>
            <a:tailEnd type="arrow"/>
          </a:ln>
        </p:spPr>
        <p:style>
          <a:lnRef idx="1">
            <a:schemeClr val="accent1"/>
          </a:lnRef>
          <a:fillRef idx="0">
            <a:schemeClr val="accent1"/>
          </a:fillRef>
          <a:effectRef idx="0">
            <a:schemeClr val="accent1"/>
          </a:effectRef>
          <a:fontRef idx="minor">
            <a:schemeClr val="tx1"/>
          </a:fontRef>
        </p:style>
      </p:cxnSp>
      <p:pic>
        <p:nvPicPr>
          <p:cNvPr id="2050" name="Picture 2" descr="IMGP04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1474" y="3996550"/>
            <a:ext cx="2084387"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p:cNvSpPr>
            <a:spLocks noGrp="1"/>
          </p:cNvSpPr>
          <p:nvPr/>
        </p:nvSpPr>
        <p:spPr>
          <a:xfrm>
            <a:off x="3148888" y="5560238"/>
            <a:ext cx="3065106" cy="44949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dirty="0" smtClean="0"/>
              <a:t>※</a:t>
            </a:r>
            <a:r>
              <a:rPr lang="ja-JP" altLang="en-US" sz="1600" dirty="0" smtClean="0"/>
              <a:t>実験廃液倉庫の設置場所</a:t>
            </a:r>
            <a:endParaRPr lang="en-US" altLang="ja-JP" sz="1600" dirty="0" smtClean="0"/>
          </a:p>
        </p:txBody>
      </p:sp>
      <p:sp>
        <p:nvSpPr>
          <p:cNvPr id="15" name="角丸四角形 14"/>
          <p:cNvSpPr/>
          <p:nvPr/>
        </p:nvSpPr>
        <p:spPr>
          <a:xfrm>
            <a:off x="7903437" y="3788229"/>
            <a:ext cx="2546849" cy="1959428"/>
          </a:xfrm>
          <a:prstGeom prst="round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693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３</a:t>
            </a:r>
            <a:r>
              <a:rPr lang="ja-JP" altLang="en-US" sz="2400" dirty="0" smtClean="0"/>
              <a:t>　</a:t>
            </a:r>
            <a:r>
              <a:rPr lang="ja-JP" altLang="en-US" sz="2400" dirty="0"/>
              <a:t>最後</a:t>
            </a:r>
            <a:r>
              <a:rPr lang="ja-JP" altLang="en-US" sz="2400" dirty="0" smtClean="0"/>
              <a:t>に</a:t>
            </a:r>
            <a:endParaRPr kumimoji="1" lang="ja-JP" altLang="en-US" sz="2400" dirty="0"/>
          </a:p>
        </p:txBody>
      </p:sp>
      <p:sp>
        <p:nvSpPr>
          <p:cNvPr id="2" name="正方形/長方形 1"/>
          <p:cNvSpPr/>
          <p:nvPr/>
        </p:nvSpPr>
        <p:spPr>
          <a:xfrm>
            <a:off x="1355084" y="1364118"/>
            <a:ext cx="5314275" cy="400110"/>
          </a:xfrm>
          <a:prstGeom prst="rect">
            <a:avLst/>
          </a:prstGeom>
        </p:spPr>
        <p:txBody>
          <a:bodyPr wrap="none">
            <a:spAutoFit/>
          </a:bodyPr>
          <a:lstStyle/>
          <a:p>
            <a:r>
              <a:rPr lang="ja-JP" altLang="en-US" sz="2000" b="1" dirty="0" smtClean="0"/>
              <a:t>一人の不注意が大学全体に影響が及びます。</a:t>
            </a:r>
            <a:endParaRPr lang="en-US" altLang="ja-JP" sz="2000" b="1" dirty="0"/>
          </a:p>
        </p:txBody>
      </p:sp>
      <p:sp>
        <p:nvSpPr>
          <p:cNvPr id="11" name="タイトル 1"/>
          <p:cNvSpPr>
            <a:spLocks noGrp="1"/>
          </p:cNvSpPr>
          <p:nvPr/>
        </p:nvSpPr>
        <p:spPr>
          <a:xfrm>
            <a:off x="1355084" y="1764226"/>
            <a:ext cx="8612776" cy="3145703"/>
          </a:xfrm>
          <a:prstGeom prst="rect">
            <a:avLst/>
          </a:prstGeom>
        </p:spPr>
        <p:txBody>
          <a:bodyPr vert="horz" lIns="91440" tIns="45720" rIns="91440" bIns="45720" rtlCol="0" anchor="t" anchorCtr="0">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000" dirty="0" smtClean="0"/>
              <a:t>今回の研修ではお話できませんでしたが、このマニュアルには化学物質等の保管方法や使用方法が記載してあります。</a:t>
            </a:r>
            <a:endParaRPr lang="en-US" altLang="ja-JP" sz="2000" dirty="0" smtClean="0"/>
          </a:p>
          <a:p>
            <a:r>
              <a:rPr lang="ja-JP" altLang="en-US" sz="2000" dirty="0" smtClean="0"/>
              <a:t>　当大学において、化学物質を取り扱う基本的な事項です。その基本事項が守れず、実験排水の基準を超えたり、化学物質のずさんな管理により作業員への健康被害が報告された、爆発事故が起きたなどが発生した場合、八景キャンパス等大学全体に影響を及ぼすため、作業員すべてが内容を把握いただけます様、お願いいたします。</a:t>
            </a:r>
            <a:endParaRPr lang="en-US" altLang="ja-JP" sz="2000" dirty="0" smtClean="0"/>
          </a:p>
          <a:p>
            <a:r>
              <a:rPr lang="ja-JP" altLang="en-US" sz="2000" dirty="0"/>
              <a:t>　</a:t>
            </a:r>
            <a:r>
              <a:rPr lang="ja-JP" altLang="en-US" sz="2000" dirty="0" smtClean="0"/>
              <a:t>自分</a:t>
            </a:r>
            <a:r>
              <a:rPr lang="ja-JP" altLang="en-US" sz="2000" dirty="0"/>
              <a:t>は</a:t>
            </a:r>
            <a:r>
              <a:rPr lang="ja-JP" altLang="en-US" sz="2000" dirty="0" smtClean="0"/>
              <a:t>危険なものを扱っていることを自覚して日々に実験等を行っていただけたらと思います。</a:t>
            </a:r>
            <a:endParaRPr lang="en-US" altLang="ja-JP" sz="2000" dirty="0" smtClean="0"/>
          </a:p>
        </p:txBody>
      </p:sp>
      <p:sp>
        <p:nvSpPr>
          <p:cNvPr id="12" name="タイトル 1"/>
          <p:cNvSpPr>
            <a:spLocks noGrp="1"/>
          </p:cNvSpPr>
          <p:nvPr/>
        </p:nvSpPr>
        <p:spPr>
          <a:xfrm>
            <a:off x="3082284" y="5132748"/>
            <a:ext cx="5176345" cy="81696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ご清聴ありがとうございました。</a:t>
            </a:r>
            <a:endParaRPr kumimoji="1" lang="ja-JP" altLang="en-US" sz="2000" dirty="0"/>
          </a:p>
        </p:txBody>
      </p:sp>
    </p:spTree>
    <p:extLst>
      <p:ext uri="{BB962C8B-B14F-4D97-AF65-F5344CB8AC3E}">
        <p14:creationId xmlns:p14="http://schemas.microsoft.com/office/powerpoint/2010/main" val="143501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4</a:t>
            </a:r>
            <a:r>
              <a:rPr lang="ja-JP" altLang="en-US" sz="2400" b="1" dirty="0" smtClean="0"/>
              <a:t>～</a:t>
            </a:r>
            <a:r>
              <a:rPr lang="en-US" altLang="ja-JP" sz="2400" b="1" dirty="0" smtClean="0"/>
              <a:t>6</a:t>
            </a:r>
            <a:endParaRPr kumimoji="1" lang="ja-JP" altLang="en-US" sz="2400" b="1" dirty="0"/>
          </a:p>
        </p:txBody>
      </p:sp>
      <p:sp>
        <p:nvSpPr>
          <p:cNvPr id="11" name="タイトル 1"/>
          <p:cNvSpPr>
            <a:spLocks noGrp="1"/>
          </p:cNvSpPr>
          <p:nvPr/>
        </p:nvSpPr>
        <p:spPr>
          <a:xfrm>
            <a:off x="1136706" y="1608153"/>
            <a:ext cx="8953777" cy="1263384"/>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本学</a:t>
            </a:r>
            <a:r>
              <a:rPr lang="ja-JP" altLang="en-US" sz="2400" dirty="0"/>
              <a:t>は、化学物質環境安全管理規程第</a:t>
            </a:r>
            <a:r>
              <a:rPr lang="en-US" altLang="ja-JP" sz="2400" dirty="0"/>
              <a:t>10</a:t>
            </a:r>
            <a:r>
              <a:rPr lang="ja-JP" altLang="en-US" sz="2400" dirty="0"/>
              <a:t>条によって、「化学物質を扱う際には、その危険性・有毒性を予測しなければならない。」となっています。</a:t>
            </a:r>
            <a:endParaRPr kumimoji="1" lang="ja-JP" altLang="en-US" sz="2400" dirty="0"/>
          </a:p>
        </p:txBody>
      </p:sp>
      <p:sp>
        <p:nvSpPr>
          <p:cNvPr id="12" name="タイトル 1"/>
          <p:cNvSpPr>
            <a:spLocks noGrp="1"/>
          </p:cNvSpPr>
          <p:nvPr/>
        </p:nvSpPr>
        <p:spPr>
          <a:xfrm>
            <a:off x="1967840" y="4134921"/>
            <a:ext cx="8953777" cy="220158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化学物質等の危険性、有害性を調べる方法</a:t>
            </a:r>
            <a:endParaRPr lang="en-US" altLang="ja-JP" sz="2400" dirty="0" smtClean="0"/>
          </a:p>
          <a:p>
            <a:r>
              <a:rPr kumimoji="1" lang="ja-JP" altLang="en-US" sz="2400" dirty="0" smtClean="0"/>
              <a:t>（１）ＧＨＳ表示</a:t>
            </a:r>
            <a:endParaRPr kumimoji="1" lang="en-US" altLang="ja-JP" sz="2400" dirty="0" smtClean="0"/>
          </a:p>
          <a:p>
            <a:r>
              <a:rPr lang="ja-JP" altLang="en-US" sz="2400" dirty="0" smtClean="0"/>
              <a:t>（２）ＳＤＳ（安全データシート）</a:t>
            </a:r>
            <a:endParaRPr lang="en-US" altLang="ja-JP" sz="2400" dirty="0" smtClean="0"/>
          </a:p>
          <a:p>
            <a:r>
              <a:rPr kumimoji="1" lang="ja-JP" altLang="en-US" sz="2400" dirty="0" smtClean="0"/>
              <a:t>（３）カタログに記載された法令規制の情報</a:t>
            </a:r>
            <a:endParaRPr kumimoji="1" lang="en-US" altLang="ja-JP" sz="2400" dirty="0" smtClean="0"/>
          </a:p>
          <a:p>
            <a:r>
              <a:rPr lang="ja-JP" altLang="en-US" sz="2400" dirty="0" smtClean="0"/>
              <a:t>（４）化学物質製品の表示</a:t>
            </a:r>
            <a:endParaRPr kumimoji="1" lang="ja-JP" altLang="en-US" sz="2400" dirty="0"/>
          </a:p>
        </p:txBody>
      </p:sp>
      <p:sp>
        <p:nvSpPr>
          <p:cNvPr id="13" name="タイトル 1"/>
          <p:cNvSpPr>
            <a:spLocks noGrp="1"/>
          </p:cNvSpPr>
          <p:nvPr/>
        </p:nvSpPr>
        <p:spPr>
          <a:xfrm>
            <a:off x="1136706" y="2871537"/>
            <a:ext cx="8953777" cy="1263384"/>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u="sng" dirty="0" smtClean="0"/>
              <a:t>また、労働安全衛生法が改正（平成</a:t>
            </a:r>
            <a:r>
              <a:rPr lang="en-US" altLang="ja-JP" sz="2400" u="sng" dirty="0" smtClean="0"/>
              <a:t>28</a:t>
            </a:r>
            <a:r>
              <a:rPr lang="ja-JP" altLang="en-US" sz="2400" u="sng" dirty="0" smtClean="0"/>
              <a:t>年</a:t>
            </a:r>
            <a:r>
              <a:rPr lang="en-US" altLang="ja-JP" sz="2400" u="sng" dirty="0" smtClean="0"/>
              <a:t>6</a:t>
            </a:r>
            <a:r>
              <a:rPr lang="ja-JP" altLang="en-US" sz="2400" u="sng" dirty="0" smtClean="0"/>
              <a:t>月</a:t>
            </a:r>
            <a:r>
              <a:rPr lang="en-US" altLang="ja-JP" sz="2400" u="sng" dirty="0" smtClean="0"/>
              <a:t>1</a:t>
            </a:r>
            <a:r>
              <a:rPr lang="ja-JP" altLang="en-US" sz="2400" u="sng" dirty="0" smtClean="0"/>
              <a:t>日）されたことにより一定の危険有害性のある化学物質（</a:t>
            </a:r>
            <a:r>
              <a:rPr lang="en-US" altLang="ja-JP" sz="2400" u="sng" dirty="0" smtClean="0"/>
              <a:t>640</a:t>
            </a:r>
            <a:r>
              <a:rPr lang="ja-JP" altLang="en-US" sz="2400" u="sng" dirty="0" smtClean="0"/>
              <a:t>物質）について</a:t>
            </a:r>
            <a:r>
              <a:rPr lang="ja-JP" altLang="en-US" sz="2400" b="1" u="sng" dirty="0" smtClean="0"/>
              <a:t>リスクアセスメント</a:t>
            </a:r>
            <a:r>
              <a:rPr lang="ja-JP" altLang="en-US" sz="2400" u="sng" dirty="0" smtClean="0"/>
              <a:t>が義務付けられました。</a:t>
            </a:r>
            <a:endParaRPr kumimoji="1" lang="ja-JP" altLang="en-US" sz="2400" u="sng" dirty="0"/>
          </a:p>
        </p:txBody>
      </p:sp>
      <p:sp>
        <p:nvSpPr>
          <p:cNvPr id="3" name="角丸四角形 2"/>
          <p:cNvSpPr/>
          <p:nvPr/>
        </p:nvSpPr>
        <p:spPr>
          <a:xfrm>
            <a:off x="1796716" y="4315326"/>
            <a:ext cx="6908410" cy="2201588"/>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7549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4</a:t>
            </a:r>
            <a:r>
              <a:rPr lang="ja-JP" altLang="en-US" sz="2400" b="1" dirty="0" smtClean="0"/>
              <a:t>～</a:t>
            </a:r>
            <a:r>
              <a:rPr lang="en-US" altLang="ja-JP" sz="2400" b="1" dirty="0" smtClean="0"/>
              <a:t>5</a:t>
            </a:r>
            <a:endParaRPr kumimoji="1" lang="ja-JP" altLang="en-US" sz="2400" b="1"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（１）ＧＨＳ表示</a:t>
            </a:r>
            <a:endParaRPr kumimoji="1" lang="ja-JP" alt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206" y="3760242"/>
            <a:ext cx="4186224" cy="22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タイトル 1"/>
          <p:cNvSpPr>
            <a:spLocks noGrp="1"/>
          </p:cNvSpPr>
          <p:nvPr/>
        </p:nvSpPr>
        <p:spPr>
          <a:xfrm>
            <a:off x="1376959" y="1850512"/>
            <a:ext cx="8504269" cy="1741861"/>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en-US" altLang="ja-JP" sz="2000" dirty="0" smtClean="0"/>
              <a:t>GHS</a:t>
            </a:r>
            <a:r>
              <a:rPr lang="ja-JP" altLang="en-US" sz="2000" dirty="0"/>
              <a:t>とは、「化学品の分類及び表示に関する世界調和システム」を意味します。簡単に言えば、世界的に統一されたルールに従って、化学品を危険有害性の種類と程度により分類し、その情報が一目でわかるよう、ラベルで表示したり、安全データシート（</a:t>
            </a:r>
            <a:r>
              <a:rPr lang="en-US" altLang="ja-JP" sz="2000" dirty="0"/>
              <a:t>SDS</a:t>
            </a:r>
            <a:r>
              <a:rPr lang="ja-JP" altLang="en-US" sz="2000" dirty="0"/>
              <a:t>又は</a:t>
            </a:r>
            <a:r>
              <a:rPr lang="en-US" altLang="ja-JP" sz="2000" dirty="0"/>
              <a:t>(M)SDS</a:t>
            </a:r>
            <a:r>
              <a:rPr lang="ja-JP" altLang="en-US" sz="2000" dirty="0"/>
              <a:t>）を提供したりするシステムのことです。（環境省より）</a:t>
            </a:r>
            <a:endParaRPr kumimoji="1" lang="ja-JP" altLang="en-US" sz="2000" dirty="0"/>
          </a:p>
        </p:txBody>
      </p:sp>
      <p:sp>
        <p:nvSpPr>
          <p:cNvPr id="8" name="正方形/長方形 7"/>
          <p:cNvSpPr/>
          <p:nvPr/>
        </p:nvSpPr>
        <p:spPr>
          <a:xfrm>
            <a:off x="3225800" y="6017780"/>
            <a:ext cx="3022600" cy="369332"/>
          </a:xfrm>
          <a:prstGeom prst="rect">
            <a:avLst/>
          </a:prstGeom>
        </p:spPr>
        <p:txBody>
          <a:bodyPr wrap="square">
            <a:spAutoFit/>
          </a:bodyPr>
          <a:lstStyle/>
          <a:p>
            <a:r>
              <a:rPr lang="ja-JP" altLang="en-US" dirty="0" smtClean="0"/>
              <a:t>図　</a:t>
            </a:r>
            <a:r>
              <a:rPr lang="en-US" altLang="ja-JP" dirty="0" smtClean="0"/>
              <a:t>GHS</a:t>
            </a:r>
            <a:r>
              <a:rPr lang="ja-JP" altLang="en-US" dirty="0" smtClean="0"/>
              <a:t>表示の例</a:t>
            </a:r>
            <a:endParaRPr lang="ja-JP" altLang="en-US" dirty="0"/>
          </a:p>
        </p:txBody>
      </p:sp>
    </p:spTree>
    <p:extLst>
      <p:ext uri="{BB962C8B-B14F-4D97-AF65-F5344CB8AC3E}">
        <p14:creationId xmlns:p14="http://schemas.microsoft.com/office/powerpoint/2010/main" val="219939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a:t>6</a:t>
            </a:r>
            <a:endParaRPr kumimoji="1" lang="ja-JP" altLang="en-US" sz="2400" b="1"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（２）ＳＤＳ（安全データシート）</a:t>
            </a:r>
            <a:endParaRPr kumimoji="1" lang="ja-JP" altLang="en-US" sz="2400" dirty="0"/>
          </a:p>
        </p:txBody>
      </p:sp>
      <p:sp>
        <p:nvSpPr>
          <p:cNvPr id="14" name="タイトル 1"/>
          <p:cNvSpPr>
            <a:spLocks noGrp="1"/>
          </p:cNvSpPr>
          <p:nvPr/>
        </p:nvSpPr>
        <p:spPr>
          <a:xfrm>
            <a:off x="1405988" y="1603927"/>
            <a:ext cx="8504269" cy="1075774"/>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en-US" altLang="ja-JP" sz="2000" dirty="0" smtClean="0"/>
              <a:t>SDS</a:t>
            </a:r>
            <a:r>
              <a:rPr lang="ja-JP" altLang="en-US" sz="2000" dirty="0"/>
              <a:t>とは、化学物質を含有する製品の性状及び取扱いに関する情報が記載された文書のことです。</a:t>
            </a:r>
            <a:endParaRPr kumimoji="1" lang="ja-JP" altLang="en-US" sz="2000" dirty="0"/>
          </a:p>
        </p:txBody>
      </p:sp>
      <p:graphicFrame>
        <p:nvGraphicFramePr>
          <p:cNvPr id="2" name="表 1"/>
          <p:cNvGraphicFramePr>
            <a:graphicFrameLocks noGrp="1"/>
          </p:cNvGraphicFramePr>
          <p:nvPr>
            <p:extLst>
              <p:ext uri="{D42A27DB-BD31-4B8C-83A1-F6EECF244321}">
                <p14:modId xmlns:p14="http://schemas.microsoft.com/office/powerpoint/2010/main" val="2832836655"/>
              </p:ext>
            </p:extLst>
          </p:nvPr>
        </p:nvGraphicFramePr>
        <p:xfrm>
          <a:off x="1918829" y="2919049"/>
          <a:ext cx="6341450" cy="2697691"/>
        </p:xfrm>
        <a:graphic>
          <a:graphicData uri="http://schemas.openxmlformats.org/drawingml/2006/table">
            <a:tbl>
              <a:tblPr firstRow="1" firstCol="1" bandRow="1"/>
              <a:tblGrid>
                <a:gridCol w="532402"/>
                <a:gridCol w="2656391"/>
                <a:gridCol w="530796"/>
                <a:gridCol w="2621861"/>
              </a:tblGrid>
              <a:tr h="269769">
                <a:tc>
                  <a:txBody>
                    <a:bodyPr/>
                    <a:lstStyle/>
                    <a:p>
                      <a:pPr algn="ctr">
                        <a:spcAft>
                          <a:spcPts val="0"/>
                        </a:spcAft>
                      </a:pPr>
                      <a:r>
                        <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rPr>
                        <a:t>１</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製品及び会社情報</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９</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物理的及び化学的性質</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69">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２</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危険有害性の要約</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明朝" panose="02020609040205080304" pitchFamily="17" charset="-128"/>
                          <a:ea typeface="ＭＳ 明朝" panose="02020609040205080304" pitchFamily="17" charset="-128"/>
                          <a:cs typeface="Times New Roman" panose="02020603050405020304" pitchFamily="18" charset="0"/>
                        </a:rPr>
                        <a:t>10</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安定性及び反応性</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69">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３</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組</a:t>
                      </a:r>
                      <a:r>
                        <a:rPr lang="ja-JP" sz="1200" b="1" kern="100">
                          <a:effectLst/>
                          <a:latin typeface="ＭＳ 明朝" panose="02020609040205080304" pitchFamily="17" charset="-128"/>
                          <a:ea typeface="ＭＳ 明朝" panose="02020609040205080304" pitchFamily="17" charset="-128"/>
                          <a:cs typeface="PMingLiU"/>
                        </a:rPr>
                        <a:t>成及び成分情報</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明朝" panose="02020609040205080304" pitchFamily="17" charset="-128"/>
                          <a:ea typeface="ＭＳ 明朝" panose="02020609040205080304" pitchFamily="17" charset="-128"/>
                          <a:cs typeface="Times New Roman" panose="02020603050405020304" pitchFamily="18" charset="0"/>
                        </a:rPr>
                        <a:t>11</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有害性情報</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69">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４</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応急措置</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明朝" panose="02020609040205080304" pitchFamily="17" charset="-128"/>
                          <a:ea typeface="ＭＳ 明朝" panose="02020609040205080304" pitchFamily="17" charset="-128"/>
                          <a:cs typeface="Times New Roman" panose="02020603050405020304" pitchFamily="18" charset="0"/>
                        </a:rPr>
                        <a:t>12</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環境影響情報</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69">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５</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火災時の措置</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明朝" panose="02020609040205080304" pitchFamily="17" charset="-128"/>
                          <a:ea typeface="ＭＳ 明朝" panose="02020609040205080304" pitchFamily="17" charset="-128"/>
                          <a:cs typeface="Times New Roman" panose="02020603050405020304" pitchFamily="18" charset="0"/>
                        </a:rPr>
                        <a:t>13</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廃棄上の注意</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69">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６</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漏出時の措置</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明朝" panose="02020609040205080304" pitchFamily="17" charset="-128"/>
                          <a:ea typeface="ＭＳ 明朝" panose="02020609040205080304" pitchFamily="17" charset="-128"/>
                          <a:cs typeface="Times New Roman" panose="02020603050405020304" pitchFamily="18" charset="0"/>
                        </a:rPr>
                        <a:t>14</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輸送上の注意</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769">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７</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取扱い及び保管上の注意</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明朝" panose="02020609040205080304" pitchFamily="17" charset="-128"/>
                          <a:ea typeface="ＭＳ 明朝" panose="02020609040205080304" pitchFamily="17" charset="-128"/>
                          <a:cs typeface="Times New Roman" panose="02020603050405020304" pitchFamily="18" charset="0"/>
                        </a:rPr>
                        <a:t>15</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rPr>
                        <a:t>適用法令</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9308">
                <a:tc>
                  <a:txBody>
                    <a:bodyPr/>
                    <a:lstStyle/>
                    <a:p>
                      <a:pPr algn="ctr">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８</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200" b="1" kern="100">
                          <a:effectLst/>
                          <a:latin typeface="ＭＳ 明朝" panose="02020609040205080304" pitchFamily="17" charset="-128"/>
                          <a:ea typeface="ＭＳ 明朝" panose="02020609040205080304" pitchFamily="17" charset="-128"/>
                          <a:cs typeface="Times New Roman" panose="02020603050405020304" pitchFamily="18" charset="0"/>
                        </a:rPr>
                        <a:t>暴露防止及び保護措置</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kern="100">
                          <a:effectLst/>
                          <a:latin typeface="ＭＳ 明朝" panose="02020609040205080304" pitchFamily="17" charset="-128"/>
                          <a:ea typeface="ＭＳ 明朝" panose="02020609040205080304" pitchFamily="17" charset="-128"/>
                          <a:cs typeface="Times New Roman" panose="02020603050405020304" pitchFamily="18" charset="0"/>
                        </a:rPr>
                        <a:t>16</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200" b="1" kern="100" dirty="0">
                          <a:effectLst/>
                          <a:latin typeface="ＭＳ 明朝" panose="02020609040205080304" pitchFamily="17" charset="-128"/>
                          <a:ea typeface="ＭＳ 明朝" panose="02020609040205080304" pitchFamily="17" charset="-128"/>
                          <a:cs typeface="Times New Roman" panose="02020603050405020304" pitchFamily="18" charset="0"/>
                        </a:rPr>
                        <a:t>11</a:t>
                      </a:r>
                      <a:r>
                        <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1200" b="1" kern="100" dirty="0">
                          <a:effectLst/>
                          <a:latin typeface="ＭＳ 明朝" panose="02020609040205080304" pitchFamily="17" charset="-128"/>
                          <a:ea typeface="ＭＳ 明朝" panose="02020609040205080304" pitchFamily="17" charset="-128"/>
                          <a:cs typeface="Times New Roman" panose="02020603050405020304" pitchFamily="18" charset="0"/>
                        </a:rPr>
                        <a:t>15</a:t>
                      </a:r>
                      <a:r>
                        <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rPr>
                        <a:t>のほか</a:t>
                      </a:r>
                      <a:r>
                        <a:rPr lang="ja-JP" sz="1200" b="1"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a:t>
                      </a:r>
                      <a:r>
                        <a:rPr lang="en-US" sz="1200" b="1"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SDS</a:t>
                      </a:r>
                      <a:r>
                        <a:rPr lang="ja-JP" sz="1200" b="1" kern="100" dirty="0" err="1">
                          <a:effectLst/>
                          <a:latin typeface="ＭＳ 明朝" panose="02020609040205080304" pitchFamily="17" charset="-128"/>
                          <a:ea typeface="ＭＳ 明朝" panose="02020609040205080304" pitchFamily="17" charset="-128"/>
                          <a:cs typeface="Times New Roman" panose="02020603050405020304" pitchFamily="18" charset="0"/>
                        </a:rPr>
                        <a:t>を提</a:t>
                      </a:r>
                      <a:r>
                        <a:rPr lang="ja-JP" sz="1200" b="1" kern="100" dirty="0">
                          <a:effectLst/>
                          <a:latin typeface="ＭＳ 明朝" panose="02020609040205080304" pitchFamily="17" charset="-128"/>
                          <a:ea typeface="ＭＳ 明朝" panose="02020609040205080304" pitchFamily="17" charset="-128"/>
                          <a:cs typeface="Times New Roman" panose="02020603050405020304" pitchFamily="18" charset="0"/>
                        </a:rPr>
                        <a:t>供する事業者の必要と認める事項</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正方形/長方形 2"/>
          <p:cNvSpPr/>
          <p:nvPr/>
        </p:nvSpPr>
        <p:spPr>
          <a:xfrm>
            <a:off x="3965688" y="5671422"/>
            <a:ext cx="2247731" cy="369332"/>
          </a:xfrm>
          <a:prstGeom prst="rect">
            <a:avLst/>
          </a:prstGeom>
        </p:spPr>
        <p:txBody>
          <a:bodyPr wrap="none">
            <a:spAutoFit/>
          </a:bodyPr>
          <a:lstStyle/>
          <a:p>
            <a:r>
              <a:rPr lang="ja-JP" altLang="en-US" dirty="0" smtClean="0"/>
              <a:t>表　</a:t>
            </a:r>
            <a:r>
              <a:rPr lang="en-US" altLang="ja-JP" dirty="0" smtClean="0"/>
              <a:t>SDS</a:t>
            </a:r>
            <a:r>
              <a:rPr lang="ja-JP" altLang="en-US" dirty="0" smtClean="0"/>
              <a:t>の記載事項</a:t>
            </a:r>
            <a:endParaRPr lang="ja-JP" altLang="en-US" dirty="0"/>
          </a:p>
        </p:txBody>
      </p:sp>
    </p:spTree>
    <p:extLst>
      <p:ext uri="{BB962C8B-B14F-4D97-AF65-F5344CB8AC3E}">
        <p14:creationId xmlns:p14="http://schemas.microsoft.com/office/powerpoint/2010/main" val="272307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0" name="テキスト ボックス 9"/>
          <p:cNvSpPr txBox="1"/>
          <p:nvPr/>
        </p:nvSpPr>
        <p:spPr>
          <a:xfrm>
            <a:off x="8181474" y="344769"/>
            <a:ext cx="3471100" cy="461665"/>
          </a:xfrm>
          <a:prstGeom prst="rect">
            <a:avLst/>
          </a:prstGeom>
          <a:noFill/>
          <a:ln w="1905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smtClean="0"/>
              <a:t>安全マニュアルＰ</a:t>
            </a:r>
            <a:r>
              <a:rPr lang="en-US" altLang="ja-JP" sz="2400" b="1" dirty="0" smtClean="0"/>
              <a:t>7,8</a:t>
            </a:r>
            <a:endParaRPr kumimoji="1" lang="ja-JP" altLang="en-US" sz="2400" b="1" dirty="0"/>
          </a:p>
        </p:txBody>
      </p:sp>
      <p:sp>
        <p:nvSpPr>
          <p:cNvPr id="11" name="タイトル 1"/>
          <p:cNvSpPr>
            <a:spLocks noGrp="1"/>
          </p:cNvSpPr>
          <p:nvPr/>
        </p:nvSpPr>
        <p:spPr>
          <a:xfrm>
            <a:off x="791802" y="1054769"/>
            <a:ext cx="8667694" cy="1144427"/>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dirty="0"/>
              <a:t>３）カタログに記載された法令規制の情報</a:t>
            </a:r>
          </a:p>
          <a:p>
            <a:endParaRPr kumimoji="1" lang="ja-JP" altLang="en-US" sz="2400" dirty="0"/>
          </a:p>
        </p:txBody>
      </p:sp>
      <p:sp>
        <p:nvSpPr>
          <p:cNvPr id="14" name="タイトル 1"/>
          <p:cNvSpPr>
            <a:spLocks noGrp="1"/>
          </p:cNvSpPr>
          <p:nvPr/>
        </p:nvSpPr>
        <p:spPr>
          <a:xfrm>
            <a:off x="1412755" y="1885968"/>
            <a:ext cx="8504269" cy="1075774"/>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a:t>国内試薬メーカーのカタログには、化学物質の製品に対して法規制情報が記載されて</a:t>
            </a:r>
            <a:r>
              <a:rPr lang="ja-JP" altLang="en-US" sz="2000" dirty="0" smtClean="0"/>
              <a:t>いますので、取り扱う化学物質の有害性等を知ることができます。</a:t>
            </a:r>
            <a:endParaRPr kumimoji="1" lang="ja-JP" altLang="en-US" sz="2000" dirty="0"/>
          </a:p>
        </p:txBody>
      </p:sp>
      <p:sp>
        <p:nvSpPr>
          <p:cNvPr id="9" name="タイトル 1"/>
          <p:cNvSpPr>
            <a:spLocks noGrp="1"/>
          </p:cNvSpPr>
          <p:nvPr/>
        </p:nvSpPr>
        <p:spPr>
          <a:xfrm>
            <a:off x="791802" y="2890837"/>
            <a:ext cx="8667694" cy="136184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（４</a:t>
            </a:r>
            <a:r>
              <a:rPr lang="ja-JP" altLang="en-US" sz="2400" dirty="0"/>
              <a:t>）化学物質製品の表示</a:t>
            </a:r>
          </a:p>
          <a:p>
            <a:endParaRPr lang="ja-JP" altLang="en-US" sz="2400" dirty="0"/>
          </a:p>
          <a:p>
            <a:endParaRPr kumimoji="1" lang="ja-JP" altLang="en-US" sz="2400" dirty="0"/>
          </a:p>
        </p:txBody>
      </p:sp>
      <p:sp>
        <p:nvSpPr>
          <p:cNvPr id="13" name="タイトル 1"/>
          <p:cNvSpPr>
            <a:spLocks noGrp="1"/>
          </p:cNvSpPr>
          <p:nvPr/>
        </p:nvSpPr>
        <p:spPr>
          <a:xfrm>
            <a:off x="1412754" y="3442086"/>
            <a:ext cx="8504269" cy="119838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a:t>化学物質の製品には化学物質名や容量などの表示がありますが、毒物及び劇物取締法及び消防法の規制がかかっている場合は、それらを伝えるための表示を行うことになっています</a:t>
            </a:r>
            <a:r>
              <a:rPr lang="ja-JP" altLang="en-US" sz="2000" dirty="0" smtClean="0"/>
              <a:t>。</a:t>
            </a:r>
            <a:endParaRPr kumimoji="1" lang="ja-JP" altLang="en-US" sz="2000" dirty="0"/>
          </a:p>
        </p:txBody>
      </p:sp>
    </p:spTree>
    <p:extLst>
      <p:ext uri="{BB962C8B-B14F-4D97-AF65-F5344CB8AC3E}">
        <p14:creationId xmlns:p14="http://schemas.microsoft.com/office/powerpoint/2010/main" val="323589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14" name="タイトル 1"/>
          <p:cNvSpPr>
            <a:spLocks noGrp="1"/>
          </p:cNvSpPr>
          <p:nvPr/>
        </p:nvSpPr>
        <p:spPr>
          <a:xfrm>
            <a:off x="1405988" y="2062874"/>
            <a:ext cx="8504269" cy="1262744"/>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化学物質やその製剤の持つ危険性や有害性を特定し、それによる労働者への危険または健康障害を生じるおそれの程度を見積もり、リスクの低減対策を検討すること。</a:t>
            </a:r>
            <a:endParaRPr kumimoji="1" lang="ja-JP" altLang="en-US" sz="2000" dirty="0"/>
          </a:p>
        </p:txBody>
      </p:sp>
      <p:sp>
        <p:nvSpPr>
          <p:cNvPr id="9" name="タイトル 1"/>
          <p:cNvSpPr>
            <a:spLocks noGrp="1"/>
          </p:cNvSpPr>
          <p:nvPr/>
        </p:nvSpPr>
        <p:spPr>
          <a:xfrm>
            <a:off x="1018835" y="1750995"/>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（１）リスクアセスメントとは</a:t>
            </a:r>
            <a:r>
              <a:rPr lang="ja-JP" altLang="en-US" sz="2400" dirty="0" smtClean="0"/>
              <a:t>　</a:t>
            </a:r>
            <a:endParaRPr lang="en-US" altLang="ja-JP" sz="2400" dirty="0" smtClean="0"/>
          </a:p>
        </p:txBody>
      </p:sp>
      <p:sp>
        <p:nvSpPr>
          <p:cNvPr id="12" name="タイトル 1"/>
          <p:cNvSpPr>
            <a:spLocks noGrp="1"/>
          </p:cNvSpPr>
          <p:nvPr/>
        </p:nvSpPr>
        <p:spPr>
          <a:xfrm>
            <a:off x="1018835" y="3325618"/>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（２）対象となる事業者　</a:t>
            </a:r>
            <a:endParaRPr lang="en-US" altLang="ja-JP" sz="2000" dirty="0" smtClean="0"/>
          </a:p>
        </p:txBody>
      </p:sp>
      <p:sp>
        <p:nvSpPr>
          <p:cNvPr id="13" name="タイトル 1"/>
          <p:cNvSpPr>
            <a:spLocks noGrp="1"/>
          </p:cNvSpPr>
          <p:nvPr/>
        </p:nvSpPr>
        <p:spPr>
          <a:xfrm>
            <a:off x="1405988" y="3710069"/>
            <a:ext cx="8504269" cy="89096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業種、事業場規模にかかわらず、対象となる化学物質の製造・取扱いを行うすべての事業場が対象</a:t>
            </a:r>
            <a:endParaRPr kumimoji="1" lang="ja-JP" altLang="en-US" sz="2000" dirty="0"/>
          </a:p>
        </p:txBody>
      </p:sp>
      <p:sp>
        <p:nvSpPr>
          <p:cNvPr id="15" name="タイトル 1"/>
          <p:cNvSpPr>
            <a:spLocks noGrp="1"/>
          </p:cNvSpPr>
          <p:nvPr/>
        </p:nvSpPr>
        <p:spPr>
          <a:xfrm>
            <a:off x="1018835" y="4620841"/>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（３）実施義務の対象物質</a:t>
            </a:r>
            <a:endParaRPr lang="en-US" altLang="ja-JP" sz="2000" dirty="0" smtClean="0"/>
          </a:p>
        </p:txBody>
      </p:sp>
      <p:sp>
        <p:nvSpPr>
          <p:cNvPr id="16" name="タイトル 1"/>
          <p:cNvSpPr>
            <a:spLocks noGrp="1"/>
          </p:cNvSpPr>
          <p:nvPr/>
        </p:nvSpPr>
        <p:spPr>
          <a:xfrm>
            <a:off x="1405987" y="5179641"/>
            <a:ext cx="9073327" cy="53898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対象物質はＳＤＳ（安全データシート）の交付義務の対象である</a:t>
            </a:r>
            <a:r>
              <a:rPr lang="en-US" altLang="ja-JP" sz="2000" dirty="0" smtClean="0"/>
              <a:t>640</a:t>
            </a:r>
            <a:r>
              <a:rPr lang="ja-JP" altLang="en-US" sz="2000" dirty="0" smtClean="0"/>
              <a:t>物質。</a:t>
            </a:r>
            <a:endParaRPr kumimoji="1" lang="ja-JP" altLang="en-US" sz="2000" dirty="0"/>
          </a:p>
        </p:txBody>
      </p:sp>
      <p:sp>
        <p:nvSpPr>
          <p:cNvPr id="4" name="正方形/長方形 3"/>
          <p:cNvSpPr/>
          <p:nvPr/>
        </p:nvSpPr>
        <p:spPr>
          <a:xfrm>
            <a:off x="3475810" y="5916064"/>
            <a:ext cx="4933680" cy="461665"/>
          </a:xfrm>
          <a:prstGeom prst="rect">
            <a:avLst/>
          </a:prstGeom>
          <a:noFill/>
        </p:spPr>
        <p:txBody>
          <a:bodyPr wrap="square" lIns="91440" tIns="45720" rIns="91440" bIns="45720">
            <a:spAutoFit/>
          </a:bodyPr>
          <a:lstStyle/>
          <a:p>
            <a:pPr algn="ctr"/>
            <a:r>
              <a:rPr lang="ja-JP" altLang="en-US" sz="2400" b="1" cap="none" spc="0" dirty="0" smtClean="0">
                <a:ln w="12700">
                  <a:solidFill>
                    <a:schemeClr val="accent5"/>
                  </a:solidFill>
                  <a:prstDash val="solid"/>
                </a:ln>
                <a:pattFill prst="ltDnDiag">
                  <a:fgClr>
                    <a:schemeClr val="accent5">
                      <a:lumMod val="60000"/>
                      <a:lumOff val="40000"/>
                    </a:schemeClr>
                  </a:fgClr>
                  <a:bgClr>
                    <a:schemeClr val="bg1"/>
                  </a:bgClr>
                </a:pattFill>
                <a:effectLst/>
              </a:rPr>
              <a:t>では、何をすればよいのか？</a:t>
            </a:r>
            <a:endParaRPr lang="ja-JP" altLang="en-US" sz="2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009400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14" name="タイトル 1"/>
          <p:cNvSpPr>
            <a:spLocks noGrp="1"/>
          </p:cNvSpPr>
          <p:nvPr/>
        </p:nvSpPr>
        <p:spPr>
          <a:xfrm>
            <a:off x="1357922" y="2178230"/>
            <a:ext cx="8504269" cy="1068583"/>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取り扱う化学物質等について製品のラベルやＳＤＳの内容からどのような危険性、有害性を把握します。</a:t>
            </a:r>
            <a:endParaRPr kumimoji="1" lang="ja-JP" altLang="en-US" sz="2000"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ステップ１　製品ラベルの確認とＳＤＳの内容確認</a:t>
            </a:r>
            <a:r>
              <a:rPr lang="ja-JP" altLang="en-US" sz="2400" dirty="0" smtClean="0"/>
              <a:t>　</a:t>
            </a:r>
            <a:endParaRPr lang="en-US" altLang="ja-JP" sz="2400" dirty="0" smtClean="0"/>
          </a:p>
        </p:txBody>
      </p:sp>
      <p:sp>
        <p:nvSpPr>
          <p:cNvPr id="17" name="角丸四角形 16"/>
          <p:cNvSpPr/>
          <p:nvPr/>
        </p:nvSpPr>
        <p:spPr>
          <a:xfrm>
            <a:off x="1796715" y="3684354"/>
            <a:ext cx="7626685" cy="2614846"/>
          </a:xfrm>
          <a:prstGeom prst="round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p:cNvSpPr>
            <a:spLocks noGrp="1"/>
          </p:cNvSpPr>
          <p:nvPr/>
        </p:nvSpPr>
        <p:spPr>
          <a:xfrm>
            <a:off x="1937996" y="3684354"/>
            <a:ext cx="8953777" cy="254165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確認事項</a:t>
            </a:r>
            <a:endParaRPr lang="en-US" altLang="ja-JP" sz="2400" dirty="0" smtClean="0"/>
          </a:p>
          <a:p>
            <a:r>
              <a:rPr kumimoji="1" lang="ja-JP" altLang="en-US" sz="2400" dirty="0" smtClean="0"/>
              <a:t>（１）取り扱っている化学物質が該当しているか</a:t>
            </a:r>
            <a:endParaRPr kumimoji="1" lang="en-US" altLang="ja-JP" sz="2400" dirty="0" smtClean="0"/>
          </a:p>
          <a:p>
            <a:r>
              <a:rPr kumimoji="1" lang="ja-JP" altLang="en-US" sz="2400" dirty="0" smtClean="0"/>
              <a:t>　　　</a:t>
            </a:r>
            <a:r>
              <a:rPr kumimoji="1" lang="en-US" altLang="ja-JP" sz="2400" dirty="0" smtClean="0"/>
              <a:t>※</a:t>
            </a:r>
            <a:r>
              <a:rPr kumimoji="1" lang="ja-JP" altLang="en-US" sz="2400" dirty="0" smtClean="0"/>
              <a:t>職場のあんぜんサイトより検索</a:t>
            </a:r>
            <a:endParaRPr kumimoji="1" lang="en-US" altLang="ja-JP" sz="2400" dirty="0" smtClean="0"/>
          </a:p>
          <a:p>
            <a:r>
              <a:rPr lang="ja-JP" altLang="en-US" sz="2400" dirty="0"/>
              <a:t>　</a:t>
            </a:r>
            <a:r>
              <a:rPr lang="ja-JP" altLang="en-US" sz="2400" dirty="0" smtClean="0"/>
              <a:t>　　　</a:t>
            </a:r>
            <a:r>
              <a:rPr lang="ja-JP" altLang="en-US" sz="1600" dirty="0" smtClean="0"/>
              <a:t>ＧＨＳ対応モデルラベル・モデルＳＤＳ情報</a:t>
            </a:r>
            <a:endParaRPr kumimoji="1" lang="en-US" altLang="ja-JP" sz="1600" dirty="0" smtClean="0"/>
          </a:p>
          <a:p>
            <a:r>
              <a:rPr lang="ja-JP" altLang="en-US" sz="2400" dirty="0" smtClean="0"/>
              <a:t>（２）ＧＨＳ表示の確認</a:t>
            </a:r>
            <a:endParaRPr kumimoji="1" lang="en-US" altLang="ja-JP" sz="2400" dirty="0" smtClean="0"/>
          </a:p>
          <a:p>
            <a:r>
              <a:rPr lang="ja-JP" altLang="en-US" sz="2400" dirty="0" smtClean="0"/>
              <a:t>（３）ＳＤＳ（安全データシート）の入手</a:t>
            </a:r>
            <a:endParaRPr lang="en-US" altLang="ja-JP" sz="2400" dirty="0" smtClean="0"/>
          </a:p>
        </p:txBody>
      </p:sp>
    </p:spTree>
    <p:extLst>
      <p:ext uri="{BB962C8B-B14F-4D97-AF65-F5344CB8AC3E}">
        <p14:creationId xmlns:p14="http://schemas.microsoft.com/office/powerpoint/2010/main" val="3610420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nvSpPr>
        <p:spPr>
          <a:xfrm>
            <a:off x="791802" y="830110"/>
            <a:ext cx="7913324" cy="449318"/>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kumimoji="1" lang="ja-JP" altLang="en-US" sz="2400" dirty="0" smtClean="0"/>
              <a:t>１　化学物質等の</a:t>
            </a:r>
            <a:r>
              <a:rPr lang="ja-JP" altLang="en-US" sz="2400" dirty="0" smtClean="0"/>
              <a:t>有害性及び危険性について</a:t>
            </a:r>
            <a:endParaRPr kumimoji="1" lang="ja-JP" altLang="en-US" sz="2400" dirty="0"/>
          </a:p>
        </p:txBody>
      </p:sp>
      <p:sp>
        <p:nvSpPr>
          <p:cNvPr id="11" name="タイトル 1"/>
          <p:cNvSpPr>
            <a:spLocks noGrp="1"/>
          </p:cNvSpPr>
          <p:nvPr/>
        </p:nvSpPr>
        <p:spPr>
          <a:xfrm>
            <a:off x="755707" y="1366544"/>
            <a:ext cx="8667694" cy="478689"/>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smtClean="0"/>
              <a:t>　</a:t>
            </a:r>
            <a:r>
              <a:rPr lang="ja-JP" altLang="en-US" sz="2400" b="1" dirty="0" smtClean="0"/>
              <a:t>労働災害を防止するためのリスクアセスメントについて</a:t>
            </a:r>
            <a:endParaRPr kumimoji="1" lang="ja-JP" altLang="en-US" sz="2400" b="1" dirty="0"/>
          </a:p>
        </p:txBody>
      </p:sp>
      <p:sp>
        <p:nvSpPr>
          <p:cNvPr id="14" name="タイトル 1"/>
          <p:cNvSpPr>
            <a:spLocks noGrp="1"/>
          </p:cNvSpPr>
          <p:nvPr/>
        </p:nvSpPr>
        <p:spPr>
          <a:xfrm>
            <a:off x="1357922" y="2178230"/>
            <a:ext cx="8504269" cy="113647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dirty="0"/>
              <a:t>　</a:t>
            </a:r>
            <a:r>
              <a:rPr lang="ja-JP" altLang="en-US" sz="2000" dirty="0" smtClean="0"/>
              <a:t>職場のあんぜんサイト</a:t>
            </a:r>
            <a:endParaRPr lang="en-US" altLang="ja-JP" sz="2000" dirty="0" smtClean="0"/>
          </a:p>
          <a:p>
            <a:r>
              <a:rPr kumimoji="1" lang="ja-JP" altLang="en-US" sz="2000" dirty="0"/>
              <a:t>　</a:t>
            </a:r>
            <a:r>
              <a:rPr kumimoji="1" lang="ja-JP" altLang="en-US" sz="2000" dirty="0" smtClean="0"/>
              <a:t>　</a:t>
            </a:r>
            <a:r>
              <a:rPr lang="en-US" altLang="ja-JP" sz="2000" dirty="0"/>
              <a:t>http://anzeninfo.mhlw.go.jp/anzen/gmsds/gmsds640.html</a:t>
            </a:r>
            <a:endParaRPr kumimoji="1" lang="ja-JP" altLang="en-US" sz="2000" dirty="0"/>
          </a:p>
        </p:txBody>
      </p:sp>
      <p:sp>
        <p:nvSpPr>
          <p:cNvPr id="9" name="タイトル 1"/>
          <p:cNvSpPr>
            <a:spLocks noGrp="1"/>
          </p:cNvSpPr>
          <p:nvPr/>
        </p:nvSpPr>
        <p:spPr>
          <a:xfrm>
            <a:off x="1076892" y="1985564"/>
            <a:ext cx="8504269" cy="558800"/>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000" dirty="0" smtClean="0"/>
              <a:t>ステップ１　製品ラベルの確認とＳＤＳの内容確認</a:t>
            </a:r>
            <a:r>
              <a:rPr lang="ja-JP" altLang="en-US" sz="2400" dirty="0" smtClean="0"/>
              <a:t>　</a:t>
            </a:r>
            <a:endParaRPr lang="en-US" altLang="ja-JP" sz="2400" dirty="0" smtClean="0"/>
          </a:p>
        </p:txBody>
      </p:sp>
      <p:pic>
        <p:nvPicPr>
          <p:cNvPr id="2" name="図 1"/>
          <p:cNvPicPr>
            <a:picLocks noChangeAspect="1"/>
          </p:cNvPicPr>
          <p:nvPr/>
        </p:nvPicPr>
        <p:blipFill>
          <a:blip r:embed="rId3"/>
          <a:stretch>
            <a:fillRect/>
          </a:stretch>
        </p:blipFill>
        <p:spPr>
          <a:xfrm>
            <a:off x="1494321" y="3314699"/>
            <a:ext cx="5058879" cy="3467619"/>
          </a:xfrm>
          <a:prstGeom prst="rect">
            <a:avLst/>
          </a:prstGeom>
        </p:spPr>
      </p:pic>
      <p:cxnSp>
        <p:nvCxnSpPr>
          <p:cNvPr id="4" name="直線矢印コネクタ 3"/>
          <p:cNvCxnSpPr/>
          <p:nvPr/>
        </p:nvCxnSpPr>
        <p:spPr>
          <a:xfrm flipH="1">
            <a:off x="4572000" y="4597400"/>
            <a:ext cx="2209800" cy="1104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781800" y="4432300"/>
            <a:ext cx="2540000" cy="1200329"/>
          </a:xfrm>
          <a:prstGeom prst="rect">
            <a:avLst/>
          </a:prstGeom>
          <a:noFill/>
          <a:ln w="19050">
            <a:solidFill>
              <a:schemeClr val="accent1"/>
            </a:solidFill>
          </a:ln>
        </p:spPr>
        <p:txBody>
          <a:bodyPr wrap="square" rtlCol="0">
            <a:spAutoFit/>
          </a:bodyPr>
          <a:lstStyle/>
          <a:p>
            <a:r>
              <a:rPr kumimoji="1" lang="ja-JP" altLang="en-US" dirty="0" smtClean="0"/>
              <a:t>取り扱っている物質を記載し、検索する。</a:t>
            </a:r>
            <a:endParaRPr kumimoji="1" lang="en-US" altLang="ja-JP" dirty="0" smtClean="0"/>
          </a:p>
          <a:p>
            <a:r>
              <a:rPr lang="ja-JP" altLang="en-US" dirty="0" smtClean="0"/>
              <a:t>該当した物質のみ</a:t>
            </a:r>
            <a:endParaRPr lang="en-US" altLang="ja-JP" dirty="0" smtClean="0"/>
          </a:p>
          <a:p>
            <a:r>
              <a:rPr lang="ja-JP" altLang="en-US" dirty="0" smtClean="0"/>
              <a:t>ステップ２へ</a:t>
            </a:r>
            <a:endParaRPr kumimoji="1" lang="ja-JP" altLang="en-US" dirty="0"/>
          </a:p>
        </p:txBody>
      </p:sp>
    </p:spTree>
    <p:extLst>
      <p:ext uri="{BB962C8B-B14F-4D97-AF65-F5344CB8AC3E}">
        <p14:creationId xmlns:p14="http://schemas.microsoft.com/office/powerpoint/2010/main" val="3236099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723</TotalTime>
  <Words>1621</Words>
  <Application>Microsoft Office PowerPoint</Application>
  <PresentationFormat>ワイド画面</PresentationFormat>
  <Paragraphs>262</Paragraphs>
  <Slides>23</Slides>
  <Notes>23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23</vt:i4>
      </vt:variant>
    </vt:vector>
  </HeadingPairs>
  <TitlesOfParts>
    <vt:vector size="33" baseType="lpstr">
      <vt:lpstr>ＭＳ Ｐゴシック</vt:lpstr>
      <vt:lpstr>ＭＳ 明朝</vt:lpstr>
      <vt:lpstr>PMingLiU</vt:lpstr>
      <vt:lpstr>メイリオ</vt:lpstr>
      <vt:lpstr>Arial</vt:lpstr>
      <vt:lpstr>Calibri</vt:lpstr>
      <vt:lpstr>Times New Roman</vt:lpstr>
      <vt:lpstr>Trebuchet MS</vt:lpstr>
      <vt:lpstr>Wingdings 3</vt:lpstr>
      <vt:lpstr>ファセット</vt:lpstr>
      <vt:lpstr>化学物質の取扱いについて ～リスクアセスメントの実施方法～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安全マニュアルに関する説明 ～化学物質等の取扱いについて～</dc:title>
  <dc:creator>205</dc:creator>
  <cp:lastModifiedBy>187</cp:lastModifiedBy>
  <cp:revision>70</cp:revision>
  <cp:lastPrinted>2017-01-31T06:12:59Z</cp:lastPrinted>
  <dcterms:created xsi:type="dcterms:W3CDTF">2016-12-29T04:35:55Z</dcterms:created>
  <dcterms:modified xsi:type="dcterms:W3CDTF">2017-05-31T23:26:29Z</dcterms:modified>
</cp:coreProperties>
</file>